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37" r:id="rId2"/>
    <p:sldId id="339" r:id="rId3"/>
    <p:sldId id="571" r:id="rId4"/>
    <p:sldId id="515" r:id="rId5"/>
    <p:sldId id="516" r:id="rId6"/>
    <p:sldId id="569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540" r:id="rId16"/>
    <p:sldId id="541" r:id="rId17"/>
    <p:sldId id="542" r:id="rId18"/>
    <p:sldId id="543" r:id="rId19"/>
    <p:sldId id="544" r:id="rId20"/>
    <p:sldId id="545" r:id="rId21"/>
    <p:sldId id="549" r:id="rId22"/>
    <p:sldId id="550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60" r:id="rId32"/>
    <p:sldId id="561" r:id="rId33"/>
    <p:sldId id="562" r:id="rId34"/>
    <p:sldId id="563" r:id="rId35"/>
    <p:sldId id="564" r:id="rId36"/>
    <p:sldId id="565" r:id="rId37"/>
    <p:sldId id="566" r:id="rId38"/>
    <p:sldId id="567" r:id="rId39"/>
    <p:sldId id="568" r:id="rId40"/>
    <p:sldId id="570" r:id="rId41"/>
    <p:sldId id="340" r:id="rId42"/>
    <p:sldId id="341" r:id="rId43"/>
    <p:sldId id="342" r:id="rId44"/>
    <p:sldId id="343" r:id="rId45"/>
    <p:sldId id="344" r:id="rId46"/>
    <p:sldId id="346" r:id="rId47"/>
    <p:sldId id="347" r:id="rId48"/>
    <p:sldId id="435" r:id="rId49"/>
    <p:sldId id="476" r:id="rId50"/>
    <p:sldId id="437" r:id="rId51"/>
    <p:sldId id="438" r:id="rId52"/>
    <p:sldId id="439" r:id="rId53"/>
    <p:sldId id="440" r:id="rId54"/>
    <p:sldId id="441" r:id="rId55"/>
    <p:sldId id="442" r:id="rId56"/>
    <p:sldId id="443" r:id="rId57"/>
    <p:sldId id="405" r:id="rId58"/>
    <p:sldId id="406" r:id="rId59"/>
    <p:sldId id="407" r:id="rId60"/>
    <p:sldId id="370" r:id="rId61"/>
    <p:sldId id="371" r:id="rId62"/>
    <p:sldId id="372" r:id="rId63"/>
    <p:sldId id="447" r:id="rId64"/>
    <p:sldId id="448" r:id="rId65"/>
    <p:sldId id="373" r:id="rId66"/>
    <p:sldId id="477" r:id="rId67"/>
    <p:sldId id="478" r:id="rId68"/>
    <p:sldId id="479" r:id="rId69"/>
    <p:sldId id="480" r:id="rId70"/>
    <p:sldId id="486" r:id="rId71"/>
    <p:sldId id="489" r:id="rId72"/>
    <p:sldId id="490" r:id="rId73"/>
    <p:sldId id="491" r:id="rId74"/>
    <p:sldId id="492" r:id="rId75"/>
    <p:sldId id="493" r:id="rId76"/>
    <p:sldId id="382" r:id="rId77"/>
    <p:sldId id="383" r:id="rId78"/>
    <p:sldId id="384" r:id="rId79"/>
    <p:sldId id="385" r:id="rId80"/>
    <p:sldId id="386" r:id="rId81"/>
    <p:sldId id="387" r:id="rId82"/>
    <p:sldId id="388" r:id="rId83"/>
    <p:sldId id="389" r:id="rId84"/>
    <p:sldId id="390" r:id="rId85"/>
    <p:sldId id="391" r:id="rId86"/>
    <p:sldId id="392" r:id="rId87"/>
    <p:sldId id="393" r:id="rId88"/>
    <p:sldId id="394" r:id="rId89"/>
    <p:sldId id="395" r:id="rId90"/>
    <p:sldId id="396" r:id="rId91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5833" autoAdjust="0"/>
  </p:normalViewPr>
  <p:slideViewPr>
    <p:cSldViewPr>
      <p:cViewPr varScale="1">
        <p:scale>
          <a:sx n="129" d="100"/>
          <a:sy n="129" d="100"/>
        </p:scale>
        <p:origin x="1136" y="200"/>
      </p:cViewPr>
      <p:guideLst>
        <p:guide orient="horz" pos="2160"/>
        <p:guide pos="2880"/>
        <p:guide orient="horz" pos="18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1205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71F840E-7900-4B4C-B0D6-8894066895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937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417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>
              <a:latin typeface="Arial" charset="0"/>
              <a:cs typeface="Arial" charset="0"/>
            </a:endParaRPr>
          </a:p>
        </p:txBody>
      </p:sp>
      <p:sp>
        <p:nvSpPr>
          <p:cNvPr id="11417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4EB6DA8E-25A0-E74A-B81D-25794B87BA13}" type="slidenum">
              <a:rPr lang="en-US" sz="1200">
                <a:solidFill>
                  <a:srgbClr val="000000"/>
                </a:solidFill>
                <a:latin typeface="Calibri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41765" name="Footer Placeholder 4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605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26054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C2FF5E63-C278-E54A-B2D6-A631B8792809}" type="slidenum">
              <a:rPr lang="en-US" sz="1100"/>
              <a:pPr algn="r" eaLnBrk="1" hangingPunct="1"/>
              <a:t>14</a:t>
            </a:fld>
            <a:endParaRPr lang="en-US"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625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26259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4C98F18D-8C90-A245-BA31-DCBDEC916BAB}" type="slidenum">
              <a:rPr lang="en-US" sz="1100"/>
              <a:pPr algn="r" eaLnBrk="1" hangingPunct="1"/>
              <a:t>15</a:t>
            </a:fld>
            <a:endParaRPr lang="en-US"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646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26464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15794146-4070-C345-A030-B3C43CBE3DEF}" type="slidenum">
              <a:rPr lang="en-US" sz="1100"/>
              <a:pPr algn="r" eaLnBrk="1" hangingPunct="1"/>
              <a:t>16</a:t>
            </a:fld>
            <a:endParaRPr lang="en-US"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666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26669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97" tIns="45748" rIns="91497" bIns="45748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0A006EAD-CE81-F74E-A843-5BA735FA28FB}" type="slidenum">
              <a:rPr lang="en-US" sz="1200" b="1">
                <a:latin typeface="Calibri" charset="0"/>
              </a:rPr>
              <a:pPr algn="r"/>
              <a:t>17</a:t>
            </a:fld>
            <a:endParaRPr lang="en-US" sz="1200" b="1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7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C16E61F7-67E6-904E-B38A-DE10D0DB76E8}" type="slidenum">
              <a:rPr lang="en-US" sz="1100"/>
              <a:pPr algn="r" eaLnBrk="1" hangingPunct="1"/>
              <a:t>18</a:t>
            </a:fld>
            <a:endParaRPr lang="en-US" sz="1100"/>
          </a:p>
        </p:txBody>
      </p:sp>
      <p:sp>
        <p:nvSpPr>
          <p:cNvPr id="1268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68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is often computationally unnecessary (and infeasible) to explore the entire sample space. A typical assumption is that only N samples are drawn, where N is the number of samples that is required to ensure, with a probability p, that at least one random sample produces an inlier set that is free from “real” outliers. Usually,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=0.99. </a:t>
            </a:r>
            <a:endParaRPr lang="en-US" dirty="0"/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7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A0D4A6E3-2367-EA4E-91A3-AFBCEC3180C3}" type="slidenum">
              <a:rPr lang="en-US" sz="1100"/>
              <a:pPr algn="r" eaLnBrk="1" hangingPunct="1"/>
              <a:t>19</a:t>
            </a:fld>
            <a:endParaRPr lang="en-US" sz="1100"/>
          </a:p>
        </p:txBody>
      </p:sp>
      <p:sp>
        <p:nvSpPr>
          <p:cNvPr id="1270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70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8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1C9AB783-3F98-4C49-A4EA-7790A98ADF98}" type="slidenum">
              <a:rPr lang="en-US" sz="1100"/>
              <a:pPr algn="r" eaLnBrk="1" hangingPunct="1"/>
              <a:t>20</a:t>
            </a:fld>
            <a:endParaRPr lang="en-US" sz="1100"/>
          </a:p>
        </p:txBody>
      </p:sp>
      <p:sp>
        <p:nvSpPr>
          <p:cNvPr id="1272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72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80E29142-2BBB-1849-A5F2-DF01E0F82750}" type="slidenum">
              <a:rPr lang="en-US" sz="1100"/>
              <a:pPr algn="r" eaLnBrk="1" hangingPunct="1"/>
              <a:t>21</a:t>
            </a:fld>
            <a:endParaRPr lang="en-US" sz="1100"/>
          </a:p>
        </p:txBody>
      </p:sp>
      <p:sp>
        <p:nvSpPr>
          <p:cNvPr id="1281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81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0BC1BC-018B-4752-8C88-D43E30D97030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9079" y="692151"/>
            <a:ext cx="2562225" cy="34163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3" y="4344358"/>
            <a:ext cx="5030018" cy="4113169"/>
          </a:xfrm>
          <a:noFill/>
          <a:ln/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233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F49700-FA69-4744-93F2-DF06A56D141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723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14381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>
              <a:spcBef>
                <a:spcPct val="0"/>
              </a:spcBef>
            </a:pPr>
            <a:endParaRPr lang="tr-TR" b="1">
              <a:latin typeface="Arial" charset="0"/>
              <a:cs typeface="Arial" charset="0"/>
            </a:endParaRPr>
          </a:p>
        </p:txBody>
      </p:sp>
      <p:sp>
        <p:nvSpPr>
          <p:cNvPr id="11438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A61FA7A1-30B0-1A43-B90A-4BF51C27F1A0}" type="slidenum">
              <a:rPr lang="en-US" sz="1200">
                <a:solidFill>
                  <a:srgbClr val="000000"/>
                </a:solidFill>
                <a:latin typeface="Calibri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43813" name="Footer Placeholder 4"/>
          <p:cNvSpPr txBox="1">
            <a:spLocks noGrp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defTabSz="865188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CS 376 Lecture 8 Fitting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Ratios of distances along straight lines are preserved, e.g. the relative length of two collinear line segments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F49700-FA69-4744-93F2-DF06A56D141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295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3FB8289A-2173-4D47-85B0-7FA77738B6DE}" type="slidenum">
              <a:rPr lang="en-US" sz="1200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  <a:pPr algn="r" eaLnBrk="1" hangingPunct="1"/>
              <a:t>42</a:t>
            </a:fld>
            <a:endParaRPr lang="en-US" sz="1200">
              <a:solidFill>
                <a:srgbClr val="000000"/>
              </a:solidFill>
              <a:latin typeface="Times New Roman" panose="02020603050405020304" pitchFamily="18" charset="0"/>
              <a:ea typeface="华文宋体" charset="-122"/>
              <a:sym typeface="Times New Roman" panose="02020603050405020304" pitchFamily="18" charset="0"/>
            </a:endParaRPr>
          </a:p>
        </p:txBody>
      </p:sp>
      <p:sp>
        <p:nvSpPr>
          <p:cNvPr id="162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6250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  <a:defRPr/>
            </a:pPr>
            <a:endParaRPr lang="en-US">
              <a:latin typeface="Times New Roman" charset="0"/>
              <a:ea typeface="ＭＳ Ｐゴシック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114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76944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02756" indent="-270291" defTabSz="876944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81164" indent="-216233" defTabSz="876944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13629" indent="-216233" defTabSz="876944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46095" indent="-216233" defTabSz="876944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378560" indent="-216233" defTabSz="87694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11026" indent="-216233" defTabSz="87694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43491" indent="-216233" defTabSz="87694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675957" indent="-216233" defTabSz="876944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BF98D531-0A35-4AF0-BB58-4C0AE535D6C8}" type="slidenum">
              <a:rPr lang="en-US" sz="1100" b="0">
                <a:solidFill>
                  <a:schemeClr val="tx1"/>
                </a:solidFill>
                <a:latin typeface="Times New Roman" pitchFamily="18" charset="0"/>
              </a:rPr>
              <a:pPr/>
              <a:t>56</a:t>
            </a:fld>
            <a:endParaRPr lang="en-US" sz="11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123" name="Rectangle 7"/>
          <p:cNvSpPr txBox="1">
            <a:spLocks noGrp="1" noChangeArrowheads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r"/>
            <a:fld id="{B0CC25EE-0CC1-4A1E-8E20-DDBEE0408BE3}" type="slidenum">
              <a:rPr lang="en-US" sz="1200">
                <a:solidFill>
                  <a:srgbClr val="000000"/>
                </a:solidFill>
              </a:rPr>
              <a:pPr algn="r"/>
              <a:t>56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3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331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edge-based regions (EBR) and intensity-extrema-based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773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9339DC-571A-4E39-BC34-691E4C3C8192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4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2E21D-90C1-0B4F-8C89-B3C13D66AF81}" type="slidenum">
              <a:rPr lang="en-US"/>
              <a:pPr/>
              <a:t>61</a:t>
            </a:fld>
            <a:endParaRPr lang="en-US"/>
          </a:p>
        </p:txBody>
      </p:sp>
      <p:sp>
        <p:nvSpPr>
          <p:cNvPr id="116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0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D3226921-F3E6-4011-9915-ACFA3821B86B}" type="slidenum">
              <a:rPr 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62</a:t>
            </a:fld>
            <a:endParaRPr 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9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29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59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 form auto-correlation measurement: measure self-similarity within the same signal (across sub-images)</a:t>
            </a:r>
          </a:p>
          <a:p>
            <a:r>
              <a:rPr lang="en-US" dirty="0"/>
              <a:t>For each region, we’d like to compute total distance between the region</a:t>
            </a:r>
            <a:r>
              <a:rPr lang="en-US" baseline="0" dirty="0"/>
              <a:t> and its shifted versions</a:t>
            </a:r>
          </a:p>
          <a:p>
            <a:r>
              <a:rPr lang="en-US" b="1" baseline="0" dirty="0"/>
              <a:t>Slow. </a:t>
            </a:r>
            <a:r>
              <a:rPr lang="en-US" b="0" baseline="0" dirty="0"/>
              <a:t>We’d like to compute an efficient approximation</a:t>
            </a:r>
          </a:p>
          <a:p>
            <a:r>
              <a:rPr lang="en-US" b="0" baseline="0" dirty="0"/>
              <a:t>E(</a:t>
            </a:r>
            <a:r>
              <a:rPr lang="en-US" b="0" baseline="0" dirty="0" err="1"/>
              <a:t>u,v</a:t>
            </a:r>
            <a:r>
              <a:rPr lang="en-US" b="0" baseline="0" dirty="0"/>
              <a:t>) is a summation over all pixels. This E is </a:t>
            </a:r>
            <a:r>
              <a:rPr lang="en-US" b="1" baseline="0" dirty="0"/>
              <a:t>for a single pixel, and single relative direction.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74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379972-F901-0647-BEF3-2F1225ACBB50}" type="slidenum">
              <a:rPr lang="en-US"/>
              <a:pPr/>
              <a:t>65</a:t>
            </a:fld>
            <a:endParaRPr lang="en-US"/>
          </a:p>
        </p:txBody>
      </p:sp>
      <p:sp>
        <p:nvSpPr>
          <p:cNvPr id="118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4213" y="682625"/>
            <a:ext cx="5462587" cy="34147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Local linear approximation: gradient based extrapolation is assumed = Taylor Series expansion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This is fine as long as (</a:t>
            </a:r>
            <a:r>
              <a:rPr lang="en-US" dirty="0" err="1"/>
              <a:t>u,v</a:t>
            </a:r>
            <a:r>
              <a:rPr lang="en-US" dirty="0"/>
              <a:t>) [neighborhood] is small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5" name="Google Shape;57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Just plug in Taylor approx into SSE definition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2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F33351B6-F50B-A44B-9465-E3E8CBF9BF71}" type="slidenum">
              <a:rPr lang="en-US" sz="1100"/>
              <a:pPr algn="r" eaLnBrk="1" hangingPunct="1"/>
              <a:t>7</a:t>
            </a:fld>
            <a:endParaRPr lang="en-US" sz="1100"/>
          </a:p>
        </p:txBody>
      </p:sp>
      <p:sp>
        <p:nvSpPr>
          <p:cNvPr id="1246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46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This algorithm contains concepts that are hugely useful; in my experience, everyone with some</a:t>
            </a:r>
          </a:p>
          <a:p>
            <a:pPr eaLnBrk="1" hangingPunct="1"/>
            <a:r>
              <a:rPr lang="en-US">
                <a:latin typeface="Arial" charset="0"/>
                <a:cs typeface="Arial" charset="0"/>
              </a:rPr>
              <a:t>experience of applied problems who doesn</a:t>
            </a:r>
            <a:r>
              <a:rPr lang="ja-JP" altLang="en-US">
                <a:latin typeface="Arial" charset="0"/>
                <a:cs typeface="Arial" charset="0"/>
              </a:rPr>
              <a:t>’</a:t>
            </a:r>
            <a:r>
              <a:rPr lang="en-US">
                <a:latin typeface="Arial" charset="0"/>
                <a:cs typeface="Arial" charset="0"/>
              </a:rPr>
              <a:t>t yet know RANSAC is almost immediately able to use it to simplify some problem they</a:t>
            </a:r>
            <a:r>
              <a:rPr lang="ja-JP" altLang="en-US">
                <a:latin typeface="Arial" charset="0"/>
                <a:cs typeface="Arial" charset="0"/>
              </a:rPr>
              <a:t>’</a:t>
            </a:r>
            <a:r>
              <a:rPr lang="en-US">
                <a:latin typeface="Arial" charset="0"/>
                <a:cs typeface="Arial" charset="0"/>
              </a:rPr>
              <a:t>ve seen.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Ix, </a:t>
            </a:r>
            <a:r>
              <a:rPr lang="en-US" b="0"/>
              <a:t>I</a:t>
            </a:r>
            <a:r>
              <a:rPr lang="en-US"/>
              <a:t>y = local derivatives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re-ordering terms..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Sum_xy [ Ix^2 u^2 + Ix Iy u v + Iy Ix u v + Iy^2 v^2 ]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=Sum_xy [ Ix^2 ] u^2 + Sum_xy [ Ix Iy ] u v +sum_xy[ Iy Ix ] u v +sum_xy[ Iy^2 ] v^2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the local feature to be distincitive agaginst all neighbors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Therefore, we look into the direction with the minimal change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we see the 1</a:t>
            </a:r>
            <a:r>
              <a:rPr lang="en-US" baseline="30000"/>
              <a:t>st</a:t>
            </a:r>
            <a:r>
              <a:rPr lang="en-US"/>
              <a:t> and 2</a:t>
            </a:r>
            <a:r>
              <a:rPr lang="en-US" baseline="30000"/>
              <a:t>nd</a:t>
            </a:r>
            <a:r>
              <a:rPr lang="en-US"/>
              <a:t> eigenvector at each pixel (for most of them, it is 0, therefore, black)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see that 2</a:t>
            </a:r>
            <a:r>
              <a:rPr lang="en-US" baseline="30000"/>
              <a:t>nd</a:t>
            </a:r>
            <a:r>
              <a:rPr lang="en-US"/>
              <a:t> eigenvector is large only at corner values.</a:t>
            </a:r>
            <a:endParaRPr/>
          </a:p>
        </p:txBody>
      </p:sp>
      <p:sp>
        <p:nvSpPr>
          <p:cNvPr id="745" name="Google Shape;745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each corner, there are multiple points with a non-zero 2</a:t>
            </a:r>
            <a:r>
              <a:rPr lang="en-US" baseline="30000"/>
              <a:t>nd</a:t>
            </a:r>
            <a:r>
              <a:rPr lang="en-US"/>
              <a:t> eigenvalue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Choose the spatially local max of 2</a:t>
            </a:r>
            <a:r>
              <a:rPr lang="en-US" baseline="30000"/>
              <a:t>nd</a:t>
            </a:r>
            <a:r>
              <a:rPr lang="en-US"/>
              <a:t> eigenvalue (and suppress others)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the NMS procedure</a:t>
            </a:r>
            <a:endParaRPr/>
          </a:p>
        </p:txBody>
      </p:sp>
      <p:sp>
        <p:nvSpPr>
          <p:cNvPr id="773" name="Google Shape;773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5F4009-2D6F-4FC9-9146-E1D9B37D025E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4213" y="682625"/>
            <a:ext cx="5462587" cy="3414713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0DD9B-995A-43D8-B577-D19504D9C5DD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482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124826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6040EFE6-795B-3B4E-942B-6E39B18A1D79}" type="slidenum">
              <a:rPr lang="en-US" sz="1100"/>
              <a:pPr algn="r" eaLnBrk="1" hangingPunct="1"/>
              <a:t>8</a:t>
            </a:fld>
            <a:endParaRPr lang="en-US" sz="11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0CF13-224B-4301-8707-758A74F2FEA2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0CF13-224B-4301-8707-758A74F2FEA2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833C493C-89DE-494A-BB3F-1D8E6DE338AB}" type="slidenum">
              <a:rPr lang="en-US" sz="1100"/>
              <a:pPr algn="r" eaLnBrk="1" hangingPunct="1"/>
              <a:t>80</a:t>
            </a:fld>
            <a:endParaRPr lang="en-US" sz="1100"/>
          </a:p>
        </p:txBody>
      </p:sp>
      <p:sp>
        <p:nvSpPr>
          <p:cNvPr id="132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32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128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823E6390-B98C-4352-8AFB-9B409851EEB5}" type="slidenum">
              <a:rPr lang="en-US" sz="1100"/>
              <a:pPr algn="r" eaLnBrk="1" hangingPunct="1"/>
              <a:t>81</a:t>
            </a:fld>
            <a:endParaRPr lang="en-US" sz="1100"/>
          </a:p>
        </p:txBody>
      </p:sp>
      <p:sp>
        <p:nvSpPr>
          <p:cNvPr id="132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32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780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4FE2395B-AA13-4F87-84C2-5C4423965566}" type="slidenum">
              <a:rPr lang="en-US" sz="1100"/>
              <a:pPr algn="r" eaLnBrk="1" hangingPunct="1"/>
              <a:t>82</a:t>
            </a:fld>
            <a:endParaRPr lang="en-US" sz="1100"/>
          </a:p>
        </p:txBody>
      </p:sp>
      <p:sp>
        <p:nvSpPr>
          <p:cNvPr id="132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32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390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0DF2EB0A-385C-4C15-AA1E-31A45769DEF5}" type="slidenum">
              <a:rPr lang="en-US" sz="1100"/>
              <a:pPr algn="r" eaLnBrk="1" hangingPunct="1"/>
              <a:t>83</a:t>
            </a:fld>
            <a:endParaRPr lang="en-US" sz="1100"/>
          </a:p>
        </p:txBody>
      </p:sp>
      <p:sp>
        <p:nvSpPr>
          <p:cNvPr id="133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33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24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272C1754-37A2-432D-928D-1A1980224EA4}" type="slidenum">
              <a:rPr lang="en-US" sz="1100"/>
              <a:pPr algn="r" eaLnBrk="1" hangingPunct="1"/>
              <a:t>84</a:t>
            </a:fld>
            <a:endParaRPr lang="en-US" sz="1100"/>
          </a:p>
        </p:txBody>
      </p:sp>
      <p:sp>
        <p:nvSpPr>
          <p:cNvPr id="133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33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6568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0AD2E619-7FA6-478A-973C-5184EE682787}" type="slidenum">
              <a:rPr lang="en-US" sz="1100"/>
              <a:pPr algn="r" eaLnBrk="1" hangingPunct="1"/>
              <a:t>85</a:t>
            </a:fld>
            <a:endParaRPr lang="en-US" sz="1100"/>
          </a:p>
        </p:txBody>
      </p:sp>
      <p:sp>
        <p:nvSpPr>
          <p:cNvPr id="133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3342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11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20F1A364-EF61-408E-AF73-2B32C7D2CCEC}" type="slidenum">
              <a:rPr lang="en-US" sz="1100"/>
              <a:pPr algn="r" eaLnBrk="1" hangingPunct="1"/>
              <a:t>86</a:t>
            </a:fld>
            <a:endParaRPr lang="en-US" sz="1100"/>
          </a:p>
        </p:txBody>
      </p:sp>
      <p:sp>
        <p:nvSpPr>
          <p:cNvPr id="133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33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704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C4D14A81-CA46-4BB3-8DFB-F8410ABDF4EA}" type="slidenum">
              <a:rPr lang="en-US" sz="1100"/>
              <a:pPr algn="r" eaLnBrk="1" hangingPunct="1"/>
              <a:t>87</a:t>
            </a:fld>
            <a:endParaRPr lang="en-US" sz="1100"/>
          </a:p>
        </p:txBody>
      </p:sp>
      <p:sp>
        <p:nvSpPr>
          <p:cNvPr id="133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2625"/>
            <a:ext cx="5461000" cy="3414713"/>
          </a:xfrm>
          <a:ln/>
        </p:spPr>
      </p:sp>
      <p:sp>
        <p:nvSpPr>
          <p:cNvPr id="133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31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503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25030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49F1F7B7-83E1-2345-B416-8C5B06453643}" type="slidenum">
              <a:rPr lang="en-US" sz="1100"/>
              <a:pPr algn="r" eaLnBrk="1" hangingPunct="1"/>
              <a:t>9</a:t>
            </a:fld>
            <a:endParaRPr lang="en-US" sz="11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FD131D-0458-46D3-8891-8ED3D1A2D2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6288" y="717550"/>
            <a:ext cx="5732462" cy="3584575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26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523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2523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7F0B56C3-63AF-6844-90E2-31C2A355BA7E}" type="slidenum">
              <a:rPr lang="en-US" sz="1100"/>
              <a:pPr algn="r" eaLnBrk="1" hangingPunct="1"/>
              <a:t>10</a:t>
            </a:fld>
            <a:endParaRPr lang="en-US"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544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25440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CFA5A2B2-BED7-0A4C-85FF-3C59A96746A1}" type="slidenum">
              <a:rPr lang="en-US" sz="1100"/>
              <a:pPr algn="r" eaLnBrk="1" hangingPunct="1"/>
              <a:t>11</a:t>
            </a:fld>
            <a:endParaRPr lang="en-US"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564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2564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505C586B-2A4F-A645-8C5E-4169686B8C33}" type="slidenum">
              <a:rPr lang="en-US" sz="1100"/>
              <a:pPr algn="r" eaLnBrk="1" hangingPunct="1"/>
              <a:t>12</a:t>
            </a:fld>
            <a:endParaRPr lang="en-US"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685800"/>
            <a:ext cx="5486400" cy="3429000"/>
          </a:xfrm>
          <a:ln/>
        </p:spPr>
      </p:sp>
      <p:sp>
        <p:nvSpPr>
          <p:cNvPr id="125849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7" tIns="45713" rIns="91427" bIns="45713"/>
          <a:lstStyle/>
          <a:p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25850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9F33E2DE-D7CF-A04A-AA0B-0F59BFC427FF}" type="slidenum">
              <a:rPr lang="en-US" sz="1100"/>
              <a:pPr algn="r" eaLnBrk="1" hangingPunct="1"/>
              <a:t>13</a:t>
            </a:fld>
            <a:endParaRPr lang="en-US"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75360"/>
            <a:ext cx="7772400" cy="122502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A93141F-DE4D-474A-8F24-09A92C4FF4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BFB887-F8C4-440F-AA63-462D42DE3B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4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914636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914636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B5A37-0651-4950-B56D-A97B6AB896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8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500"/>
            <a:ext cx="7772400" cy="698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762000"/>
            <a:ext cx="3810000" cy="4381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62000"/>
            <a:ext cx="3810000" cy="4381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F507D0-B977-4740-8279-C9CFD49FDA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858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2520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8A8FCF-BE3B-4236-A7B6-D98BF64291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4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3888" y="1424787"/>
            <a:ext cx="7886700" cy="237728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7D2EAC-F2F9-4438-86B8-59BDD32FEC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889000"/>
            <a:ext cx="4038600" cy="4216136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889000"/>
            <a:ext cx="4038600" cy="4216136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4B7ED2-365F-4460-9954-64CCE8BBD7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9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304271"/>
            <a:ext cx="7886700" cy="1104636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30249" y="1400969"/>
            <a:ext cx="3868737" cy="6865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0249" y="2087563"/>
            <a:ext cx="3868737" cy="307049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788" cy="6865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49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D1926-6A87-43ED-9C23-CC375DC60B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4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0DA496-3BAC-4162-8D3D-D5DC7D552B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C276E9-5E37-49A2-848E-88EBB0F11C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7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49" y="381000"/>
            <a:ext cx="2949575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887788" y="822856"/>
            <a:ext cx="4629150" cy="40613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49" y="1714500"/>
            <a:ext cx="2949575" cy="31763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70D896-366C-4023-B2EC-31E1825E42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4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49" y="381000"/>
            <a:ext cx="2949575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3887788" y="822856"/>
            <a:ext cx="4629150" cy="40613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49" y="1714500"/>
            <a:ext cx="2949575" cy="31763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1CDBA9-70ED-492B-A40C-8EB09E0DE2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0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5365"/>
            <a:ext cx="8229600" cy="596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89000"/>
            <a:ext cx="8229600" cy="42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4354"/>
            <a:ext cx="213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4354"/>
            <a:ext cx="289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5204354"/>
            <a:ext cx="106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F9197D4-DDEA-4881-9CF7-D017B4E2C3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rtl="0" fontAlgn="base">
        <a:spcBef>
          <a:spcPct val="0"/>
        </a:spcBef>
        <a:spcAft>
          <a:spcPct val="0"/>
        </a:spcAft>
        <a:defRPr sz="3600" b="1" i="0" kern="1200">
          <a:solidFill>
            <a:schemeClr val="tx2">
              <a:lumMod val="75000"/>
            </a:schemeClr>
          </a:solidFill>
          <a:latin typeface="Helvetica Neue"/>
          <a:ea typeface="+mj-ea"/>
          <a:cs typeface="Helvetica Neue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danielwedge.com/ransac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31.w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aphanus/136915456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hyperlink" Target="http://www.flickr.com/photos/swashford/428567562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aphanus/136915456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scpgt/328570837/" TargetMode="External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60.png"/><Relationship Id="rId4" Type="http://schemas.openxmlformats.org/officeDocument/2006/relationships/image" Target="../media/image58.jpe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i.sri.com/pubs/files/836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1.png"/><Relationship Id="rId4" Type="http://schemas.openxmlformats.org/officeDocument/2006/relationships/oleObject" Target="../embeddings/oleObject24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hyperlink" Target="http://www.csse.uwa.edu.au/~pk/research/matlabfns/Spatial/Docs/Harris/A_Combined_Corner_and_Edge_Detector.pdf" TargetMode="External"/><Relationship Id="rId5" Type="http://schemas.openxmlformats.org/officeDocument/2006/relationships/image" Target="../media/image72.png"/><Relationship Id="rId4" Type="http://schemas.openxmlformats.org/officeDocument/2006/relationships/oleObject" Target="../embeddings/oleObject25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6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hyperlink" Target="http://www.ai.sri.com/pubs/files/836.pdf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8.wmf"/><Relationship Id="rId4" Type="http://schemas.openxmlformats.org/officeDocument/2006/relationships/oleObject" Target="../embeddings/oleObject27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28.bin"/><Relationship Id="rId4" Type="http://schemas.openxmlformats.org/officeDocument/2006/relationships/hyperlink" Target="http://www.bmva.org/bmvc/1988/avc-88-023.pdf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0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BBM416 – Fundamentals of Computer Vision</a:t>
            </a:r>
            <a:br>
              <a:rPr lang="en-US" sz="3200" dirty="0"/>
            </a:br>
            <a:r>
              <a:rPr lang="en-US" sz="2400" dirty="0">
                <a:latin typeface="Arial Unicode MS" panose="020B0604020202020204" pitchFamily="34" charset="-128"/>
              </a:rPr>
              <a:t>Spring 2022</a:t>
            </a:r>
            <a:endParaRPr lang="en-US" sz="24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13"/>
    </mc:Choice>
    <mc:Fallback xmlns="">
      <p:transition xmlns:p14="http://schemas.microsoft.com/office/powerpoint/2010/main" spd="slow" advTm="273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98A57223-6F3F-E14A-BA5B-AA6340BAC3D4}" type="slidenum">
              <a:rPr lang="en-US"/>
              <a:pPr/>
              <a:t>10</a:t>
            </a:fld>
            <a:endParaRPr lang="en-US"/>
          </a:p>
        </p:txBody>
      </p:sp>
      <p:sp>
        <p:nvSpPr>
          <p:cNvPr id="12513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</a:rPr>
              <a:t>RANSAC for line fitting example</a:t>
            </a:r>
          </a:p>
        </p:txBody>
      </p:sp>
      <p:pic>
        <p:nvPicPr>
          <p:cNvPr id="1251331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460500"/>
            <a:ext cx="5037138" cy="31458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1332" name="Text Box 7"/>
          <p:cNvSpPr txBox="1">
            <a:spLocks noChangeArrowheads="1"/>
          </p:cNvSpPr>
          <p:nvPr/>
        </p:nvSpPr>
        <p:spPr bwMode="auto">
          <a:xfrm>
            <a:off x="7031038" y="1555750"/>
            <a:ext cx="21129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rgbClr val="CC0000"/>
                </a:solidFill>
                <a:latin typeface="Calibri" charset="0"/>
              </a:rPr>
              <a:t>Randomly select minimal subset of points</a:t>
            </a:r>
          </a:p>
          <a:p>
            <a:pPr>
              <a:buFontTx/>
              <a:buAutoNum type="arabicPeriod"/>
            </a:pPr>
            <a:endParaRPr lang="en-US">
              <a:solidFill>
                <a:srgbClr val="CC0000"/>
              </a:solidFill>
              <a:latin typeface="Calibri" charset="0"/>
            </a:endParaRPr>
          </a:p>
        </p:txBody>
      </p:sp>
      <p:sp>
        <p:nvSpPr>
          <p:cNvPr id="1251333" name="Text Box 10"/>
          <p:cNvSpPr txBox="1">
            <a:spLocks noChangeArrowheads="1"/>
          </p:cNvSpPr>
          <p:nvPr/>
        </p:nvSpPr>
        <p:spPr bwMode="auto">
          <a:xfrm>
            <a:off x="92076" y="5421313"/>
            <a:ext cx="1587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/>
              <a:t>Source: R. Raguram</a:t>
            </a:r>
          </a:p>
        </p:txBody>
      </p:sp>
    </p:spTree>
    <p:extLst>
      <p:ext uri="{BB962C8B-B14F-4D97-AF65-F5344CB8AC3E}">
        <p14:creationId xmlns:p14="http://schemas.microsoft.com/office/powerpoint/2010/main" val="1726643177"/>
      </p:ext>
    </p:extLst>
  </p:cSld>
  <p:clrMapOvr>
    <a:masterClrMapping/>
  </p:clrMapOvr>
  <p:transition spd="slow" advTm="35959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B4D82F11-C7E1-7846-BD0E-C51D1585DD8D}" type="slidenum">
              <a:rPr lang="en-US"/>
              <a:pPr/>
              <a:t>11</a:t>
            </a:fld>
            <a:endParaRPr lang="en-US"/>
          </a:p>
        </p:txBody>
      </p:sp>
      <p:pic>
        <p:nvPicPr>
          <p:cNvPr id="1253378" name="Picture 6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460500"/>
            <a:ext cx="5037138" cy="31458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33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</a:rPr>
              <a:t>RANSAC for line fitting example</a:t>
            </a:r>
          </a:p>
        </p:txBody>
      </p:sp>
      <p:sp>
        <p:nvSpPr>
          <p:cNvPr id="1253380" name="Text Box 5"/>
          <p:cNvSpPr txBox="1">
            <a:spLocks noChangeArrowheads="1"/>
          </p:cNvSpPr>
          <p:nvPr/>
        </p:nvSpPr>
        <p:spPr bwMode="auto">
          <a:xfrm>
            <a:off x="7031038" y="1555750"/>
            <a:ext cx="211296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Randomly select minimal subset of points</a:t>
            </a:r>
          </a:p>
          <a:p>
            <a:pPr>
              <a:buFontTx/>
              <a:buAutoNum type="arabicPeriod"/>
            </a:pPr>
            <a:r>
              <a:rPr lang="en-US">
                <a:solidFill>
                  <a:srgbClr val="CC0000"/>
                </a:solidFill>
                <a:latin typeface="Calibri" charset="0"/>
              </a:rPr>
              <a:t>Hypothesize a model</a:t>
            </a:r>
          </a:p>
        </p:txBody>
      </p:sp>
      <p:sp>
        <p:nvSpPr>
          <p:cNvPr id="1253381" name="Text Box 10"/>
          <p:cNvSpPr txBox="1">
            <a:spLocks noChangeArrowheads="1"/>
          </p:cNvSpPr>
          <p:nvPr/>
        </p:nvSpPr>
        <p:spPr bwMode="auto">
          <a:xfrm>
            <a:off x="92076" y="5421313"/>
            <a:ext cx="1587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/>
              <a:t>Source: R. Raguram</a:t>
            </a:r>
          </a:p>
        </p:txBody>
      </p:sp>
    </p:spTree>
    <p:extLst>
      <p:ext uri="{BB962C8B-B14F-4D97-AF65-F5344CB8AC3E}">
        <p14:creationId xmlns:p14="http://schemas.microsoft.com/office/powerpoint/2010/main" val="2303271940"/>
      </p:ext>
    </p:extLst>
  </p:cSld>
  <p:clrMapOvr>
    <a:masterClrMapping/>
  </p:clrMapOvr>
  <p:transition spd="slow" advTm="10439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0C578CC2-8B32-EB4A-AAC9-D4C5CE7DDC2A}" type="slidenum">
              <a:rPr lang="en-US"/>
              <a:pPr/>
              <a:t>12</a:t>
            </a:fld>
            <a:endParaRPr lang="en-US"/>
          </a:p>
        </p:txBody>
      </p:sp>
      <p:sp>
        <p:nvSpPr>
          <p:cNvPr id="1255426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</a:rPr>
              <a:t>RANSAC for line fitting example</a:t>
            </a:r>
          </a:p>
        </p:txBody>
      </p:sp>
      <p:sp>
        <p:nvSpPr>
          <p:cNvPr id="1255427" name="Text Box 5"/>
          <p:cNvSpPr txBox="1">
            <a:spLocks noChangeArrowheads="1"/>
          </p:cNvSpPr>
          <p:nvPr/>
        </p:nvSpPr>
        <p:spPr bwMode="auto">
          <a:xfrm>
            <a:off x="7031038" y="1555750"/>
            <a:ext cx="211296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Randomly select minimal subset of points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Hypothesize a model</a:t>
            </a:r>
          </a:p>
          <a:p>
            <a:pPr>
              <a:buFontTx/>
              <a:buAutoNum type="arabicPeriod"/>
            </a:pPr>
            <a:r>
              <a:rPr lang="en-US">
                <a:solidFill>
                  <a:srgbClr val="CC0000"/>
                </a:solidFill>
                <a:latin typeface="Calibri" charset="0"/>
              </a:rPr>
              <a:t>Compute error function</a:t>
            </a:r>
          </a:p>
        </p:txBody>
      </p:sp>
      <p:pic>
        <p:nvPicPr>
          <p:cNvPr id="1255428" name="Picture 6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460500"/>
            <a:ext cx="5037138" cy="31458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5429" name="Text Box 10"/>
          <p:cNvSpPr txBox="1">
            <a:spLocks noChangeArrowheads="1"/>
          </p:cNvSpPr>
          <p:nvPr/>
        </p:nvSpPr>
        <p:spPr bwMode="auto">
          <a:xfrm>
            <a:off x="92076" y="5421313"/>
            <a:ext cx="1587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/>
              <a:t>Source: R. Raguram</a:t>
            </a:r>
          </a:p>
        </p:txBody>
      </p:sp>
    </p:spTree>
    <p:extLst>
      <p:ext uri="{BB962C8B-B14F-4D97-AF65-F5344CB8AC3E}">
        <p14:creationId xmlns:p14="http://schemas.microsoft.com/office/powerpoint/2010/main" val="3004855989"/>
      </p:ext>
    </p:extLst>
  </p:cSld>
  <p:clrMapOvr>
    <a:masterClrMapping/>
  </p:clrMapOvr>
  <p:transition spd="slow" advTm="13976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507DDF8F-7026-8D49-A306-3EC54C7C0F8C}" type="slidenum">
              <a:rPr lang="en-US"/>
              <a:pPr/>
              <a:t>13</a:t>
            </a:fld>
            <a:endParaRPr lang="en-US"/>
          </a:p>
        </p:txBody>
      </p:sp>
      <p:sp>
        <p:nvSpPr>
          <p:cNvPr id="12574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</a:rPr>
              <a:t>RANSAC for line fitting example</a:t>
            </a:r>
          </a:p>
        </p:txBody>
      </p:sp>
      <p:sp>
        <p:nvSpPr>
          <p:cNvPr id="1257475" name="Text Box 4"/>
          <p:cNvSpPr txBox="1">
            <a:spLocks noChangeArrowheads="1"/>
          </p:cNvSpPr>
          <p:nvPr/>
        </p:nvSpPr>
        <p:spPr bwMode="auto">
          <a:xfrm>
            <a:off x="7031038" y="1521355"/>
            <a:ext cx="2112962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AutoNum type="arabicPeriod"/>
            </a:pPr>
            <a:r>
              <a:rPr lang="en-US" dirty="0">
                <a:latin typeface="Calibri" charset="0"/>
              </a:rPr>
              <a:t>Randomly select minimal subset of points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</a:rPr>
              <a:t>Hypothesize a model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</a:rPr>
              <a:t>Compute error function</a:t>
            </a:r>
          </a:p>
          <a:p>
            <a:pPr>
              <a:buFontTx/>
              <a:buAutoNum type="arabicPeriod"/>
            </a:pPr>
            <a:r>
              <a:rPr lang="en-US" dirty="0">
                <a:solidFill>
                  <a:srgbClr val="CC0000"/>
                </a:solidFill>
                <a:latin typeface="Calibri" charset="0"/>
              </a:rPr>
              <a:t>Select points consistent with model</a:t>
            </a:r>
          </a:p>
          <a:p>
            <a:pPr>
              <a:buFontTx/>
              <a:buAutoNum type="arabicPeriod"/>
            </a:pPr>
            <a:endParaRPr lang="en-US" dirty="0">
              <a:solidFill>
                <a:srgbClr val="CC0000"/>
              </a:solidFill>
              <a:latin typeface="Calibri" charset="0"/>
            </a:endParaRPr>
          </a:p>
        </p:txBody>
      </p:sp>
      <p:pic>
        <p:nvPicPr>
          <p:cNvPr id="1257476" name="Picture 6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426105"/>
            <a:ext cx="5037138" cy="31458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7477" name="Text Box 10"/>
          <p:cNvSpPr txBox="1">
            <a:spLocks noChangeArrowheads="1"/>
          </p:cNvSpPr>
          <p:nvPr/>
        </p:nvSpPr>
        <p:spPr bwMode="auto">
          <a:xfrm>
            <a:off x="92076" y="5421313"/>
            <a:ext cx="1587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/>
              <a:t>Source: R. Raguram</a:t>
            </a:r>
          </a:p>
        </p:txBody>
      </p:sp>
    </p:spTree>
    <p:extLst>
      <p:ext uri="{BB962C8B-B14F-4D97-AF65-F5344CB8AC3E}">
        <p14:creationId xmlns:p14="http://schemas.microsoft.com/office/powerpoint/2010/main" val="1671007239"/>
      </p:ext>
    </p:extLst>
  </p:cSld>
  <p:clrMapOvr>
    <a:masterClrMapping/>
  </p:clrMapOvr>
  <p:transition spd="slow" advTm="66866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ECC77D02-A824-5343-A24B-9D9E3D516FE8}" type="slidenum">
              <a:rPr lang="en-US"/>
              <a:pPr/>
              <a:t>14</a:t>
            </a:fld>
            <a:endParaRPr lang="en-US"/>
          </a:p>
        </p:txBody>
      </p:sp>
      <p:sp>
        <p:nvSpPr>
          <p:cNvPr id="12595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</a:rPr>
              <a:t>RANSAC for line fitting example</a:t>
            </a:r>
          </a:p>
        </p:txBody>
      </p:sp>
      <p:sp>
        <p:nvSpPr>
          <p:cNvPr id="1259523" name="Text Box 4"/>
          <p:cNvSpPr txBox="1">
            <a:spLocks noChangeArrowheads="1"/>
          </p:cNvSpPr>
          <p:nvPr/>
        </p:nvSpPr>
        <p:spPr bwMode="auto">
          <a:xfrm>
            <a:off x="7031038" y="1492251"/>
            <a:ext cx="211296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Randomly select minimal subset of points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Hypothesize a model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Compute error function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Select points consistent with model</a:t>
            </a:r>
          </a:p>
          <a:p>
            <a:pPr>
              <a:buFontTx/>
              <a:buAutoNum type="arabicPeriod"/>
            </a:pPr>
            <a:r>
              <a:rPr lang="en-US">
                <a:solidFill>
                  <a:srgbClr val="CC0000"/>
                </a:solidFill>
                <a:latin typeface="Calibri" charset="0"/>
              </a:rPr>
              <a:t>Repeat </a:t>
            </a:r>
            <a:r>
              <a:rPr lang="en-US" i="1">
                <a:solidFill>
                  <a:srgbClr val="CC0000"/>
                </a:solidFill>
                <a:latin typeface="Calibri" charset="0"/>
              </a:rPr>
              <a:t>hypothesize-and-verify</a:t>
            </a:r>
            <a:r>
              <a:rPr lang="en-US">
                <a:solidFill>
                  <a:srgbClr val="CC0000"/>
                </a:solidFill>
                <a:latin typeface="Calibri" charset="0"/>
              </a:rPr>
              <a:t> loop</a:t>
            </a:r>
          </a:p>
          <a:p>
            <a:pPr>
              <a:buFontTx/>
              <a:buAutoNum type="arabicPeriod"/>
            </a:pPr>
            <a:endParaRPr lang="en-US">
              <a:solidFill>
                <a:srgbClr val="CC0000"/>
              </a:solidFill>
              <a:latin typeface="Calibri" charset="0"/>
            </a:endParaRPr>
          </a:p>
        </p:txBody>
      </p:sp>
      <p:pic>
        <p:nvPicPr>
          <p:cNvPr id="1259524" name="Picture 6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397000"/>
            <a:ext cx="5037138" cy="31458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9525" name="Text Box 10"/>
          <p:cNvSpPr txBox="1">
            <a:spLocks noChangeArrowheads="1"/>
          </p:cNvSpPr>
          <p:nvPr/>
        </p:nvSpPr>
        <p:spPr bwMode="auto">
          <a:xfrm>
            <a:off x="92076" y="5421313"/>
            <a:ext cx="1587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/>
              <a:t>Source: R. Raguram</a:t>
            </a:r>
          </a:p>
        </p:txBody>
      </p:sp>
    </p:spTree>
    <p:extLst>
      <p:ext uri="{BB962C8B-B14F-4D97-AF65-F5344CB8AC3E}">
        <p14:creationId xmlns:p14="http://schemas.microsoft.com/office/powerpoint/2010/main" val="3518432164"/>
      </p:ext>
    </p:extLst>
  </p:cSld>
  <p:clrMapOvr>
    <a:masterClrMapping/>
  </p:clrMapOvr>
  <p:transition spd="slow" advTm="5198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84A46891-0546-244A-B9AB-1A234453D679}" type="slidenum">
              <a:rPr lang="en-US"/>
              <a:pPr/>
              <a:t>15</a:t>
            </a:fld>
            <a:endParaRPr lang="en-US"/>
          </a:p>
        </p:txBody>
      </p:sp>
      <p:sp>
        <p:nvSpPr>
          <p:cNvPr id="12615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</a:rPr>
              <a:t>RANSAC for line fitting example</a:t>
            </a:r>
          </a:p>
        </p:txBody>
      </p:sp>
      <p:sp>
        <p:nvSpPr>
          <p:cNvPr id="1261572" name="Text Box 4"/>
          <p:cNvSpPr txBox="1">
            <a:spLocks noChangeArrowheads="1"/>
          </p:cNvSpPr>
          <p:nvPr/>
        </p:nvSpPr>
        <p:spPr bwMode="auto">
          <a:xfrm>
            <a:off x="7031038" y="1492251"/>
            <a:ext cx="211296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Randomly select minimal subset of points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Hypothesize a model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Compute error function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Select points consistent with model</a:t>
            </a:r>
          </a:p>
          <a:p>
            <a:pPr>
              <a:buFontTx/>
              <a:buAutoNum type="arabicPeriod"/>
            </a:pPr>
            <a:r>
              <a:rPr lang="en-US">
                <a:solidFill>
                  <a:srgbClr val="CC0000"/>
                </a:solidFill>
                <a:latin typeface="Calibri" charset="0"/>
              </a:rPr>
              <a:t>Repeat </a:t>
            </a:r>
            <a:r>
              <a:rPr lang="en-US" i="1">
                <a:solidFill>
                  <a:srgbClr val="CC0000"/>
                </a:solidFill>
                <a:latin typeface="Calibri" charset="0"/>
              </a:rPr>
              <a:t>hypothesize-and-verify</a:t>
            </a:r>
            <a:r>
              <a:rPr lang="en-US">
                <a:solidFill>
                  <a:srgbClr val="CC0000"/>
                </a:solidFill>
                <a:latin typeface="Calibri" charset="0"/>
              </a:rPr>
              <a:t> loop</a:t>
            </a:r>
          </a:p>
          <a:p>
            <a:pPr>
              <a:buFontTx/>
              <a:buAutoNum type="arabicPeriod"/>
            </a:pPr>
            <a:endParaRPr lang="en-US">
              <a:solidFill>
                <a:srgbClr val="CC0000"/>
              </a:solidFill>
              <a:latin typeface="Calibri" charset="0"/>
            </a:endParaRPr>
          </a:p>
        </p:txBody>
      </p:sp>
      <p:pic>
        <p:nvPicPr>
          <p:cNvPr id="1261573" name="Picture 6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397000"/>
            <a:ext cx="5037138" cy="31458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1574" name="Text Box 10"/>
          <p:cNvSpPr txBox="1">
            <a:spLocks noChangeArrowheads="1"/>
          </p:cNvSpPr>
          <p:nvPr/>
        </p:nvSpPr>
        <p:spPr bwMode="auto">
          <a:xfrm>
            <a:off x="92076" y="5421313"/>
            <a:ext cx="1587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/>
              <a:t>Source: R. Raguram</a:t>
            </a:r>
          </a:p>
        </p:txBody>
      </p:sp>
    </p:spTree>
    <p:extLst>
      <p:ext uri="{BB962C8B-B14F-4D97-AF65-F5344CB8AC3E}">
        <p14:creationId xmlns:p14="http://schemas.microsoft.com/office/powerpoint/2010/main" val="3045299325"/>
      </p:ext>
    </p:extLst>
  </p:cSld>
  <p:clrMapOvr>
    <a:masterClrMapping/>
  </p:clrMapOvr>
  <p:transition spd="slow" advTm="328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28466A09-5AE8-574C-B225-394B47480BFA}" type="slidenum">
              <a:rPr lang="en-US"/>
              <a:pPr/>
              <a:t>16</a:t>
            </a:fld>
            <a:endParaRPr lang="en-US"/>
          </a:p>
        </p:txBody>
      </p:sp>
      <p:sp>
        <p:nvSpPr>
          <p:cNvPr id="1263618" name="Rectangle 6"/>
          <p:cNvSpPr txBox="1">
            <a:spLocks noGrp="1" noChangeArrowheads="1"/>
          </p:cNvSpPr>
          <p:nvPr/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fld id="{1800DEB5-6530-9249-831C-9017CF8B456A}" type="slidenum">
              <a:rPr lang="en-US" sz="1400">
                <a:latin typeface="Times New Roman" charset="0"/>
              </a:rPr>
              <a:pPr algn="r"/>
              <a:t>16</a:t>
            </a:fld>
            <a:endParaRPr lang="en-US" sz="1400">
              <a:latin typeface="Times New Roman" charset="0"/>
            </a:endParaRPr>
          </a:p>
        </p:txBody>
      </p:sp>
      <p:sp>
        <p:nvSpPr>
          <p:cNvPr id="12636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</a:rPr>
              <a:t>RANSAC for line fitting example</a:t>
            </a:r>
          </a:p>
        </p:txBody>
      </p:sp>
      <p:sp>
        <p:nvSpPr>
          <p:cNvPr id="1263620" name="Text Box 4"/>
          <p:cNvSpPr txBox="1">
            <a:spLocks noChangeArrowheads="1"/>
          </p:cNvSpPr>
          <p:nvPr/>
        </p:nvSpPr>
        <p:spPr bwMode="auto">
          <a:xfrm>
            <a:off x="7031038" y="1419491"/>
            <a:ext cx="211296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Randomly select minimal subset of points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Hypothesize a model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Compute error function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Select points consistent with model</a:t>
            </a:r>
          </a:p>
          <a:p>
            <a:pPr>
              <a:buFontTx/>
              <a:buAutoNum type="arabicPeriod"/>
            </a:pPr>
            <a:r>
              <a:rPr lang="en-US">
                <a:solidFill>
                  <a:srgbClr val="CC0000"/>
                </a:solidFill>
                <a:latin typeface="Calibri" charset="0"/>
              </a:rPr>
              <a:t>Repeat </a:t>
            </a:r>
            <a:r>
              <a:rPr lang="en-US" i="1">
                <a:solidFill>
                  <a:srgbClr val="CC0000"/>
                </a:solidFill>
                <a:latin typeface="Calibri" charset="0"/>
              </a:rPr>
              <a:t>hypothesize-and-verify</a:t>
            </a:r>
            <a:r>
              <a:rPr lang="en-US">
                <a:solidFill>
                  <a:srgbClr val="CC0000"/>
                </a:solidFill>
                <a:latin typeface="Calibri" charset="0"/>
              </a:rPr>
              <a:t> loop</a:t>
            </a:r>
          </a:p>
          <a:p>
            <a:pPr>
              <a:buFontTx/>
              <a:buAutoNum type="arabicPeriod"/>
            </a:pPr>
            <a:endParaRPr lang="en-US">
              <a:solidFill>
                <a:srgbClr val="CC0000"/>
              </a:solidFill>
              <a:latin typeface="Calibri" charset="0"/>
            </a:endParaRPr>
          </a:p>
        </p:txBody>
      </p:sp>
      <p:pic>
        <p:nvPicPr>
          <p:cNvPr id="1263621" name="Picture 6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324240"/>
            <a:ext cx="5037138" cy="31458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3622" name="Text Box 7"/>
          <p:cNvSpPr txBox="1">
            <a:spLocks noChangeArrowheads="1"/>
          </p:cNvSpPr>
          <p:nvPr/>
        </p:nvSpPr>
        <p:spPr bwMode="auto">
          <a:xfrm>
            <a:off x="2438401" y="762000"/>
            <a:ext cx="42338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2800" b="1">
                <a:solidFill>
                  <a:srgbClr val="CC0000"/>
                </a:solidFill>
                <a:latin typeface="Calibri" charset="0"/>
              </a:rPr>
              <a:t>Uncontaminated sample</a:t>
            </a:r>
          </a:p>
        </p:txBody>
      </p:sp>
      <p:sp>
        <p:nvSpPr>
          <p:cNvPr id="1263623" name="Text Box 10"/>
          <p:cNvSpPr txBox="1">
            <a:spLocks noChangeArrowheads="1"/>
          </p:cNvSpPr>
          <p:nvPr/>
        </p:nvSpPr>
        <p:spPr bwMode="auto">
          <a:xfrm>
            <a:off x="92076" y="5421313"/>
            <a:ext cx="1587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/>
              <a:t>Source: R. Raguram</a:t>
            </a:r>
          </a:p>
        </p:txBody>
      </p:sp>
    </p:spTree>
    <p:extLst>
      <p:ext uri="{BB962C8B-B14F-4D97-AF65-F5344CB8AC3E}">
        <p14:creationId xmlns:p14="http://schemas.microsoft.com/office/powerpoint/2010/main" val="2417718120"/>
      </p:ext>
    </p:extLst>
  </p:cSld>
  <p:clrMapOvr>
    <a:masterClrMapping/>
  </p:clrMapOvr>
  <p:transition spd="slow" advTm="28606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B52AFA21-ED62-024B-92EA-E813D2A53449}" type="slidenum">
              <a:rPr lang="en-US"/>
              <a:pPr/>
              <a:t>17</a:t>
            </a:fld>
            <a:endParaRPr lang="en-US"/>
          </a:p>
        </p:txBody>
      </p:sp>
      <p:sp>
        <p:nvSpPr>
          <p:cNvPr id="12656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</a:rPr>
              <a:t>RANSAC for line fitting example</a:t>
            </a:r>
          </a:p>
        </p:txBody>
      </p:sp>
      <p:sp>
        <p:nvSpPr>
          <p:cNvPr id="1265667" name="Text Box 4"/>
          <p:cNvSpPr txBox="1">
            <a:spLocks noChangeArrowheads="1"/>
          </p:cNvSpPr>
          <p:nvPr/>
        </p:nvSpPr>
        <p:spPr bwMode="auto">
          <a:xfrm>
            <a:off x="7031038" y="1390386"/>
            <a:ext cx="211296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Randomly select minimal subset of points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Hypothesize a model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Compute error function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</a:rPr>
              <a:t>Select points consistent with model</a:t>
            </a:r>
          </a:p>
          <a:p>
            <a:pPr>
              <a:buFontTx/>
              <a:buAutoNum type="arabicPeriod"/>
            </a:pPr>
            <a:r>
              <a:rPr lang="en-US">
                <a:solidFill>
                  <a:srgbClr val="CC0000"/>
                </a:solidFill>
                <a:latin typeface="Calibri" charset="0"/>
              </a:rPr>
              <a:t>Repeat </a:t>
            </a:r>
            <a:r>
              <a:rPr lang="en-US" i="1">
                <a:solidFill>
                  <a:srgbClr val="CC0000"/>
                </a:solidFill>
                <a:latin typeface="Calibri" charset="0"/>
              </a:rPr>
              <a:t>hypothesize-and-verify</a:t>
            </a:r>
            <a:r>
              <a:rPr lang="en-US">
                <a:solidFill>
                  <a:srgbClr val="CC0000"/>
                </a:solidFill>
                <a:latin typeface="Calibri" charset="0"/>
              </a:rPr>
              <a:t> loop</a:t>
            </a:r>
          </a:p>
          <a:p>
            <a:pPr>
              <a:buFontTx/>
              <a:buAutoNum type="arabicPeriod"/>
            </a:pPr>
            <a:endParaRPr lang="en-US">
              <a:solidFill>
                <a:srgbClr val="CC0000"/>
              </a:solidFill>
              <a:latin typeface="Calibri" charset="0"/>
            </a:endParaRPr>
          </a:p>
        </p:txBody>
      </p:sp>
      <p:pic>
        <p:nvPicPr>
          <p:cNvPr id="1265668" name="Picture 6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295136"/>
            <a:ext cx="5037138" cy="31458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5669" name="Picture 8" descr="Picture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1" y="1279261"/>
            <a:ext cx="5053013" cy="31736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5670" name="Oval 9"/>
          <p:cNvSpPr>
            <a:spLocks noChangeArrowheads="1"/>
          </p:cNvSpPr>
          <p:nvPr/>
        </p:nvSpPr>
        <p:spPr bwMode="auto">
          <a:xfrm>
            <a:off x="5859464" y="1559720"/>
            <a:ext cx="60325" cy="54239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sz="2800" b="1">
              <a:latin typeface="Calibri" charset="0"/>
            </a:endParaRPr>
          </a:p>
        </p:txBody>
      </p:sp>
      <p:sp>
        <p:nvSpPr>
          <p:cNvPr id="1265671" name="Text Box 10"/>
          <p:cNvSpPr txBox="1">
            <a:spLocks noChangeArrowheads="1"/>
          </p:cNvSpPr>
          <p:nvPr/>
        </p:nvSpPr>
        <p:spPr bwMode="auto">
          <a:xfrm>
            <a:off x="92076" y="5421313"/>
            <a:ext cx="1587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/>
              <a:t>Source: R. Raguram</a:t>
            </a:r>
          </a:p>
        </p:txBody>
      </p:sp>
    </p:spTree>
    <p:extLst>
      <p:ext uri="{BB962C8B-B14F-4D97-AF65-F5344CB8AC3E}">
        <p14:creationId xmlns:p14="http://schemas.microsoft.com/office/powerpoint/2010/main" val="3342640260"/>
      </p:ext>
    </p:extLst>
  </p:cSld>
  <p:clrMapOvr>
    <a:masterClrMapping/>
  </p:clrMapOvr>
  <p:transition spd="slow" advTm="1878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4D50F13A-731F-2843-B0C1-037A8D73593A}" type="slidenum">
              <a:rPr lang="en-US"/>
              <a:pPr/>
              <a:t>18</a:t>
            </a:fld>
            <a:endParaRPr lang="en-US"/>
          </a:p>
        </p:txBody>
      </p:sp>
      <p:sp>
        <p:nvSpPr>
          <p:cNvPr id="12677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RANSAC for line fitting</a:t>
            </a:r>
          </a:p>
        </p:txBody>
      </p:sp>
      <p:sp>
        <p:nvSpPr>
          <p:cNvPr id="12677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533400" indent="-533400"/>
            <a:r>
              <a:rPr lang="en-US" dirty="0">
                <a:latin typeface="Arial" charset="0"/>
              </a:rPr>
              <a:t>Repeat </a:t>
            </a: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times:</a:t>
            </a:r>
          </a:p>
          <a:p>
            <a:pPr marL="533400" indent="-533400"/>
            <a:r>
              <a:rPr lang="en-US" dirty="0">
                <a:latin typeface="Arial" charset="0"/>
              </a:rPr>
              <a:t>Draw </a:t>
            </a: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s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points uniformly at random</a:t>
            </a:r>
          </a:p>
          <a:p>
            <a:pPr marL="533400" indent="-533400"/>
            <a:r>
              <a:rPr lang="en-US" dirty="0">
                <a:latin typeface="Arial" charset="0"/>
              </a:rPr>
              <a:t>Fit line (model) to these </a:t>
            </a: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s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points</a:t>
            </a:r>
          </a:p>
          <a:p>
            <a:pPr marL="533400" indent="-533400"/>
            <a:r>
              <a:rPr lang="en-US" dirty="0">
                <a:latin typeface="Arial" charset="0"/>
              </a:rPr>
              <a:t>Find </a:t>
            </a:r>
            <a:r>
              <a:rPr lang="en-US" i="1" dirty="0">
                <a:latin typeface="Arial" charset="0"/>
              </a:rPr>
              <a:t>inliers</a:t>
            </a:r>
            <a:r>
              <a:rPr lang="en-US" dirty="0">
                <a:latin typeface="Arial" charset="0"/>
              </a:rPr>
              <a:t> to this line among the remaining points (i.e., points whose distance from the line is less than </a:t>
            </a: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marL="533400" indent="-533400"/>
            <a:r>
              <a:rPr lang="en-US" dirty="0">
                <a:latin typeface="Arial" charset="0"/>
              </a:rPr>
              <a:t>If there are </a:t>
            </a:r>
            <a:r>
              <a:rPr lang="en-US" b="1" i="1" dirty="0">
                <a:solidFill>
                  <a:srgbClr val="0000FF"/>
                </a:solidFill>
                <a:latin typeface="Arial" charset="0"/>
              </a:rPr>
              <a:t>d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or more inliers, accept the line and refit using all inliers</a:t>
            </a:r>
          </a:p>
        </p:txBody>
      </p:sp>
    </p:spTree>
    <p:extLst>
      <p:ext uri="{BB962C8B-B14F-4D97-AF65-F5344CB8AC3E}">
        <p14:creationId xmlns:p14="http://schemas.microsoft.com/office/powerpoint/2010/main" val="76554116"/>
      </p:ext>
    </p:extLst>
  </p:cSld>
  <p:clrMapOvr>
    <a:masterClrMapping/>
  </p:clrMapOvr>
  <p:transition spd="slow" advTm="51974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0C75AE61-D2AF-3344-ACC1-DD3606C43AA7}" type="slidenum">
              <a:rPr lang="en-US"/>
              <a:pPr/>
              <a:t>19</a:t>
            </a:fld>
            <a:endParaRPr lang="en-US"/>
          </a:p>
        </p:txBody>
      </p:sp>
      <p:sp>
        <p:nvSpPr>
          <p:cNvPr id="12697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Choosing the parameters</a:t>
            </a:r>
          </a:p>
        </p:txBody>
      </p:sp>
      <p:sp>
        <p:nvSpPr>
          <p:cNvPr id="1587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89000"/>
            <a:ext cx="8229600" cy="2627313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Initial number of points </a:t>
            </a:r>
            <a:r>
              <a:rPr lang="en-US" sz="2800" b="1" i="1" dirty="0">
                <a:solidFill>
                  <a:srgbClr val="0000FF"/>
                </a:solidFill>
                <a:latin typeface="Arial" charset="0"/>
              </a:rPr>
              <a:t>s</a:t>
            </a:r>
          </a:p>
          <a:p>
            <a:pPr lvl="1"/>
            <a:r>
              <a:rPr lang="en-US" sz="2400" dirty="0">
                <a:latin typeface="Arial" charset="0"/>
              </a:rPr>
              <a:t>Typically minimum number needed to fit the model</a:t>
            </a:r>
          </a:p>
          <a:p>
            <a:r>
              <a:rPr lang="en-US" sz="2800" dirty="0">
                <a:latin typeface="Arial" charset="0"/>
              </a:rPr>
              <a:t>Distance threshold </a:t>
            </a:r>
            <a:r>
              <a:rPr lang="en-US" sz="2800" b="1" i="1" dirty="0">
                <a:solidFill>
                  <a:srgbClr val="0000FF"/>
                </a:solidFill>
                <a:latin typeface="Arial" charset="0"/>
              </a:rPr>
              <a:t>t</a:t>
            </a:r>
          </a:p>
          <a:p>
            <a:pPr lvl="1"/>
            <a:r>
              <a:rPr lang="en-US" sz="2400" dirty="0">
                <a:latin typeface="Arial" charset="0"/>
              </a:rPr>
              <a:t>Choose </a:t>
            </a:r>
            <a:r>
              <a:rPr lang="en-US" sz="2400" b="1" i="1" dirty="0">
                <a:solidFill>
                  <a:srgbClr val="0000FF"/>
                </a:solidFill>
                <a:latin typeface="Arial" charset="0"/>
              </a:rPr>
              <a:t>t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sz="2400" dirty="0">
                <a:latin typeface="Arial" charset="0"/>
              </a:rPr>
              <a:t>so probability for inlier is </a:t>
            </a:r>
            <a:r>
              <a:rPr lang="en-US" sz="2400" i="1" dirty="0">
                <a:latin typeface="Arial" charset="0"/>
              </a:rPr>
              <a:t>p</a:t>
            </a:r>
            <a:r>
              <a:rPr lang="en-US" sz="2400" dirty="0">
                <a:latin typeface="Arial" charset="0"/>
              </a:rPr>
              <a:t> (e.g. 0.95) </a:t>
            </a:r>
          </a:p>
          <a:p>
            <a:pPr lvl="1"/>
            <a:r>
              <a:rPr lang="en-US" sz="2400" dirty="0">
                <a:latin typeface="Arial" charset="0"/>
              </a:rPr>
              <a:t>Zero-mean Gaussian noise with std. dev. </a:t>
            </a:r>
            <a:r>
              <a:rPr lang="el-GR" sz="2400" dirty="0">
                <a:latin typeface="Arial" charset="0"/>
              </a:rPr>
              <a:t>σ</a:t>
            </a:r>
            <a:r>
              <a:rPr lang="en-US" sz="2400" dirty="0">
                <a:latin typeface="Arial" charset="0"/>
              </a:rPr>
              <a:t>: t</a:t>
            </a:r>
            <a:r>
              <a:rPr lang="en-US" sz="2000" baseline="30000" dirty="0">
                <a:latin typeface="Arial" charset="0"/>
              </a:rPr>
              <a:t>2</a:t>
            </a:r>
            <a:r>
              <a:rPr lang="en-US" sz="2000" dirty="0">
                <a:latin typeface="Arial" charset="0"/>
              </a:rPr>
              <a:t>=3.84</a:t>
            </a:r>
            <a:r>
              <a:rPr lang="el-GR" sz="2000" dirty="0">
                <a:latin typeface="Arial" charset="0"/>
              </a:rPr>
              <a:t>σ</a:t>
            </a:r>
            <a:r>
              <a:rPr lang="en-US" sz="2000" baseline="30000" dirty="0">
                <a:latin typeface="Arial" charset="0"/>
              </a:rPr>
              <a:t>2</a:t>
            </a:r>
          </a:p>
          <a:p>
            <a:r>
              <a:rPr lang="en-US" sz="2800" dirty="0">
                <a:latin typeface="Arial" charset="0"/>
              </a:rPr>
              <a:t>Number of samples </a:t>
            </a:r>
            <a:r>
              <a:rPr lang="en-US" sz="2800" b="1" i="1" dirty="0">
                <a:solidFill>
                  <a:srgbClr val="0000FF"/>
                </a:solidFill>
                <a:latin typeface="Arial" charset="0"/>
              </a:rPr>
              <a:t>N</a:t>
            </a:r>
          </a:p>
          <a:p>
            <a:pPr lvl="1"/>
            <a:r>
              <a:rPr lang="en-US" sz="2400" dirty="0">
                <a:latin typeface="Arial" charset="0"/>
              </a:rPr>
              <a:t>Choose </a:t>
            </a:r>
            <a:r>
              <a:rPr lang="en-US" sz="2400" b="1" i="1" dirty="0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sz="2400" dirty="0">
                <a:latin typeface="Arial" charset="0"/>
              </a:rPr>
              <a:t>so that, with probability </a:t>
            </a:r>
            <a:r>
              <a:rPr lang="en-US" sz="2400" i="1" dirty="0">
                <a:latin typeface="Arial" charset="0"/>
              </a:rPr>
              <a:t>p</a:t>
            </a:r>
            <a:r>
              <a:rPr lang="en-US" sz="2400" dirty="0">
                <a:latin typeface="Arial" charset="0"/>
              </a:rPr>
              <a:t>, at least one random sample is free from outliers (e.g. </a:t>
            </a:r>
            <a:r>
              <a:rPr lang="en-US" sz="2400" i="1" dirty="0">
                <a:latin typeface="Arial" charset="0"/>
              </a:rPr>
              <a:t>p</a:t>
            </a:r>
            <a:r>
              <a:rPr lang="en-US" sz="2400" dirty="0">
                <a:latin typeface="Arial" charset="0"/>
              </a:rPr>
              <a:t>=0.99) (outlier ratio: </a:t>
            </a:r>
            <a:r>
              <a:rPr lang="en-US" sz="2400" i="1" dirty="0">
                <a:latin typeface="Arial" charset="0"/>
              </a:rPr>
              <a:t>e</a:t>
            </a:r>
            <a:r>
              <a:rPr lang="en-US" sz="2400" dirty="0">
                <a:latin typeface="Arial" charset="0"/>
              </a:rPr>
              <a:t>)</a:t>
            </a:r>
          </a:p>
        </p:txBody>
      </p:sp>
      <p:sp>
        <p:nvSpPr>
          <p:cNvPr id="1269764" name="Text Box 95"/>
          <p:cNvSpPr txBox="1">
            <a:spLocks noChangeArrowheads="1"/>
          </p:cNvSpPr>
          <p:nvPr/>
        </p:nvSpPr>
        <p:spPr bwMode="auto">
          <a:xfrm>
            <a:off x="6781800" y="5407223"/>
            <a:ext cx="18310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400" dirty="0"/>
              <a:t>Source: M. </a:t>
            </a:r>
            <a:r>
              <a:rPr lang="en-US" sz="1400" dirty="0" err="1"/>
              <a:t>Pollefeys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19718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0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42B1F58-872E-4589-979F-0F930E17817C}" type="slidenum">
              <a:rPr lang="en-US" sz="1400"/>
              <a:pPr eaLnBrk="1" hangingPunct="1"/>
              <a:t>2</a:t>
            </a:fld>
            <a:endParaRPr lang="en-US" sz="1400"/>
          </a:p>
        </p:txBody>
      </p:sp>
      <p:sp>
        <p:nvSpPr>
          <p:cNvPr id="1207298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Today</a:t>
            </a:r>
            <a:endParaRPr lang="tr-TR">
              <a:ea typeface="+mj-ea"/>
            </a:endParaRP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89000"/>
            <a:ext cx="8229600" cy="3644900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Fitting Continued </a:t>
            </a:r>
          </a:p>
          <a:p>
            <a:pPr lvl="1">
              <a:defRPr/>
            </a:pPr>
            <a:r>
              <a:rPr lang="en-US" dirty="0"/>
              <a:t>RANSAC (Random Sample Consensus Method)</a:t>
            </a:r>
          </a:p>
          <a:p>
            <a:pPr>
              <a:defRPr/>
            </a:pPr>
            <a:r>
              <a:rPr lang="en-US" dirty="0">
                <a:ea typeface="+mn-ea"/>
              </a:rPr>
              <a:t>Interest Points 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Detection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>
              <a:ea typeface="+mn-ea"/>
            </a:endParaRPr>
          </a:p>
          <a:p>
            <a:pPr marL="0" indent="0">
              <a:buNone/>
              <a:defRPr/>
            </a:pPr>
            <a:endParaRPr lang="en-US" sz="2800" dirty="0">
              <a:ea typeface="+mn-ea"/>
            </a:endParaRP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3366FF"/>
                </a:solidFill>
                <a:ea typeface="+mn-ea"/>
              </a:rPr>
              <a:t>Slide Credits: Kristen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Grauman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Derek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Hoeim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James Hays, Larry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Zitnick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Antonio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Torralba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CS131@Stanford</a:t>
            </a:r>
            <a:endParaRPr lang="tr-TR" sz="2400" b="1" dirty="0">
              <a:solidFill>
                <a:srgbClr val="3366FF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3623521"/>
      </p:ext>
    </p:extLst>
  </p:cSld>
  <p:clrMapOvr>
    <a:masterClrMapping/>
  </p:clrMapOvr>
  <p:transition spd="slow" advTm="48276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4DDA4221-407F-6A42-B83F-718485489723}" type="slidenum">
              <a:rPr lang="en-US"/>
              <a:pPr/>
              <a:t>20</a:t>
            </a:fld>
            <a:endParaRPr lang="en-US"/>
          </a:p>
        </p:txBody>
      </p:sp>
      <p:sp>
        <p:nvSpPr>
          <p:cNvPr id="12718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Choosing the parameters</a:t>
            </a:r>
          </a:p>
        </p:txBody>
      </p:sp>
      <p:graphicFrame>
        <p:nvGraphicFramePr>
          <p:cNvPr id="1796100" name="Object 3"/>
          <p:cNvGraphicFramePr>
            <a:graphicFrameLocks noChangeAspect="1"/>
          </p:cNvGraphicFramePr>
          <p:nvPr/>
        </p:nvGraphicFramePr>
        <p:xfrm>
          <a:off x="457200" y="4646084"/>
          <a:ext cx="3200400" cy="350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6" name="Equation" r:id="rId4" imgW="1828800" imgH="241300" progId="Equation.3">
                  <p:embed/>
                </p:oleObj>
              </mc:Choice>
              <mc:Fallback>
                <p:oleObj name="Equation" r:id="rId4" imgW="182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646084"/>
                        <a:ext cx="3200400" cy="350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1812" name="Object 4"/>
          <p:cNvGraphicFramePr>
            <a:graphicFrameLocks noChangeAspect="1"/>
          </p:cNvGraphicFramePr>
          <p:nvPr/>
        </p:nvGraphicFramePr>
        <p:xfrm>
          <a:off x="511176" y="3812646"/>
          <a:ext cx="2841625" cy="513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7" name="Equation" r:id="rId6" imgW="1231366" imgH="266584" progId="Equation.3">
                  <p:embed/>
                </p:oleObj>
              </mc:Choice>
              <mc:Fallback>
                <p:oleObj name="Equation" r:id="rId6" imgW="1231366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6" y="3812646"/>
                        <a:ext cx="2841625" cy="51329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610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490463"/>
              </p:ext>
            </p:extLst>
          </p:nvPr>
        </p:nvGraphicFramePr>
        <p:xfrm>
          <a:off x="4348480" y="3390900"/>
          <a:ext cx="4800600" cy="2057400"/>
        </p:xfrm>
        <a:graphic>
          <a:graphicData uri="http://schemas.openxmlformats.org/drawingml/2006/table">
            <a:tbl>
              <a:tblPr/>
              <a:tblGrid>
                <a:gridCol w="6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proportion of outliers</a:t>
                      </a: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US" sz="15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146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97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293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163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588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272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1177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71884" name="Text Box 95"/>
          <p:cNvSpPr txBox="1">
            <a:spLocks noChangeArrowheads="1"/>
          </p:cNvSpPr>
          <p:nvPr/>
        </p:nvSpPr>
        <p:spPr bwMode="auto">
          <a:xfrm>
            <a:off x="6934200" y="5448300"/>
            <a:ext cx="159588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dirty="0"/>
              <a:t>Source: M. </a:t>
            </a:r>
            <a:r>
              <a:rPr lang="en-US" sz="1200" dirty="0" err="1"/>
              <a:t>Pollefeys</a:t>
            </a:r>
            <a:endParaRPr lang="en-US" sz="12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28600" y="762000"/>
            <a:ext cx="8763000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sz="2400" dirty="0"/>
              <a:t>Initial number of points </a:t>
            </a:r>
            <a:r>
              <a:rPr lang="en-US" sz="2400" b="1" i="1" dirty="0">
                <a:solidFill>
                  <a:srgbClr val="0000FF"/>
                </a:solidFill>
              </a:rPr>
              <a:t>s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dirty="0">
                <a:ea typeface="ＭＳ Ｐゴシック" charset="0"/>
              </a:rPr>
              <a:t>Typically minimum number needed to fit the model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400" dirty="0"/>
              <a:t>Distance threshold </a:t>
            </a:r>
            <a:r>
              <a:rPr lang="en-US" sz="2400" b="1" i="1" dirty="0">
                <a:solidFill>
                  <a:srgbClr val="0000FF"/>
                </a:solidFill>
              </a:rPr>
              <a:t>t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dirty="0">
                <a:ea typeface="ＭＳ Ｐゴシック" charset="0"/>
              </a:rPr>
              <a:t>Choose </a:t>
            </a:r>
            <a:r>
              <a:rPr lang="en-US" b="1" i="1" dirty="0">
                <a:solidFill>
                  <a:srgbClr val="0000FF"/>
                </a:solidFill>
                <a:ea typeface="ＭＳ Ｐゴシック" charset="0"/>
              </a:rPr>
              <a:t>t</a:t>
            </a: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so probability for inlier is </a:t>
            </a:r>
            <a:r>
              <a:rPr lang="en-US" i="1" dirty="0">
                <a:ea typeface="ＭＳ Ｐゴシック" charset="0"/>
              </a:rPr>
              <a:t>p</a:t>
            </a:r>
            <a:r>
              <a:rPr lang="en-US" dirty="0">
                <a:ea typeface="ＭＳ Ｐゴシック" charset="0"/>
              </a:rPr>
              <a:t> (e.g. 0.95) 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dirty="0">
                <a:ea typeface="ＭＳ Ｐゴシック" charset="0"/>
              </a:rPr>
              <a:t>Zero-mean Gaussian noise with std. dev. </a:t>
            </a:r>
            <a:r>
              <a:rPr lang="el-GR" dirty="0">
                <a:ea typeface="ＭＳ Ｐゴシック" charset="0"/>
              </a:rPr>
              <a:t>σ</a:t>
            </a:r>
            <a:r>
              <a:rPr lang="en-US" dirty="0">
                <a:ea typeface="ＭＳ Ｐゴシック" charset="0"/>
              </a:rPr>
              <a:t>: t</a:t>
            </a:r>
            <a:r>
              <a:rPr lang="en-US" sz="1600" baseline="30000" dirty="0">
                <a:ea typeface="ＭＳ Ｐゴシック" charset="0"/>
              </a:rPr>
              <a:t>2</a:t>
            </a:r>
            <a:r>
              <a:rPr lang="en-US" sz="1600" dirty="0">
                <a:ea typeface="ＭＳ Ｐゴシック" charset="0"/>
              </a:rPr>
              <a:t>=3.84</a:t>
            </a:r>
            <a:r>
              <a:rPr lang="el-GR" sz="1600" dirty="0">
                <a:ea typeface="ＭＳ Ｐゴシック" charset="0"/>
              </a:rPr>
              <a:t>σ</a:t>
            </a:r>
            <a:r>
              <a:rPr lang="en-US" sz="1600" baseline="30000" dirty="0">
                <a:ea typeface="ＭＳ Ｐゴシック" charset="0"/>
              </a:rPr>
              <a:t>2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400" dirty="0"/>
              <a:t>Number of samples </a:t>
            </a:r>
            <a:r>
              <a:rPr lang="en-US" sz="2400" b="1" i="1" dirty="0">
                <a:solidFill>
                  <a:srgbClr val="0000FF"/>
                </a:solidFill>
              </a:rPr>
              <a:t>N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dirty="0">
                <a:ea typeface="ＭＳ Ｐゴシック" charset="0"/>
              </a:rPr>
              <a:t>Choose </a:t>
            </a:r>
            <a:r>
              <a:rPr lang="en-US" b="1" i="1" dirty="0">
                <a:solidFill>
                  <a:srgbClr val="0000FF"/>
                </a:solidFill>
                <a:ea typeface="ＭＳ Ｐゴシック" charset="0"/>
              </a:rPr>
              <a:t>N</a:t>
            </a: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so that, with probability </a:t>
            </a:r>
            <a:r>
              <a:rPr lang="en-US" i="1" dirty="0">
                <a:ea typeface="ＭＳ Ｐゴシック" charset="0"/>
              </a:rPr>
              <a:t>p</a:t>
            </a:r>
            <a:r>
              <a:rPr lang="en-US" dirty="0">
                <a:ea typeface="ＭＳ Ｐゴシック" charset="0"/>
              </a:rPr>
              <a:t>, at least one random sample is free from outliers (e.g. </a:t>
            </a:r>
            <a:r>
              <a:rPr lang="en-US" i="1" dirty="0">
                <a:ea typeface="ＭＳ Ｐゴシック" charset="0"/>
              </a:rPr>
              <a:t>p</a:t>
            </a:r>
            <a:r>
              <a:rPr lang="en-US" dirty="0">
                <a:ea typeface="ＭＳ Ｐゴシック" charset="0"/>
              </a:rPr>
              <a:t>=0.99) (outlier ratio: </a:t>
            </a:r>
            <a:r>
              <a:rPr lang="en-US" i="1" dirty="0">
                <a:ea typeface="ＭＳ Ｐゴシック" charset="0"/>
              </a:rPr>
              <a:t>e</a:t>
            </a:r>
            <a:r>
              <a:rPr lang="en-US" dirty="0"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48234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47715060-21A7-F547-B642-B22CE774111A}" type="slidenum">
              <a:rPr lang="en-US"/>
              <a:pPr/>
              <a:t>21</a:t>
            </a:fld>
            <a:endParaRPr lang="en-US"/>
          </a:p>
        </p:txBody>
      </p:sp>
      <p:sp>
        <p:nvSpPr>
          <p:cNvPr id="1280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RANSAC pros and cons</a:t>
            </a:r>
          </a:p>
        </p:txBody>
      </p:sp>
      <p:sp>
        <p:nvSpPr>
          <p:cNvPr id="15912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z="2000" dirty="0">
                <a:latin typeface="Arial" charset="0"/>
              </a:rPr>
              <a:t>Pros</a:t>
            </a:r>
          </a:p>
          <a:p>
            <a:pPr lvl="1"/>
            <a:r>
              <a:rPr lang="en-US" sz="1800" dirty="0">
                <a:latin typeface="Arial" charset="0"/>
              </a:rPr>
              <a:t>Simple and general</a:t>
            </a:r>
          </a:p>
          <a:p>
            <a:pPr lvl="1"/>
            <a:r>
              <a:rPr lang="en-US" sz="1800" dirty="0">
                <a:latin typeface="Arial" charset="0"/>
              </a:rPr>
              <a:t>Applicable to many different problems</a:t>
            </a:r>
          </a:p>
          <a:p>
            <a:pPr lvl="1"/>
            <a:r>
              <a:rPr lang="en-US" sz="1800" dirty="0">
                <a:latin typeface="Arial" charset="0"/>
              </a:rPr>
              <a:t>Often works well in practice</a:t>
            </a:r>
          </a:p>
          <a:p>
            <a:r>
              <a:rPr lang="en-US" sz="2000" dirty="0">
                <a:latin typeface="Arial" charset="0"/>
              </a:rPr>
              <a:t>Cons</a:t>
            </a:r>
          </a:p>
          <a:p>
            <a:pPr lvl="1"/>
            <a:r>
              <a:rPr lang="en-US" sz="1800" dirty="0">
                <a:latin typeface="Arial" charset="0"/>
              </a:rPr>
              <a:t>Lots of parameters to tune</a:t>
            </a:r>
          </a:p>
          <a:p>
            <a:pPr lvl="1"/>
            <a:r>
              <a:rPr lang="en-US" sz="1800" dirty="0" err="1">
                <a:latin typeface="Arial" charset="0"/>
              </a:rPr>
              <a:t>Doesn</a:t>
            </a:r>
            <a:r>
              <a:rPr lang="ja-JP" altLang="en-US" sz="1800" dirty="0">
                <a:latin typeface="Arial" charset="0"/>
              </a:rPr>
              <a:t>’</a:t>
            </a:r>
            <a:r>
              <a:rPr lang="en-US" sz="1800" dirty="0">
                <a:latin typeface="Arial" charset="0"/>
              </a:rPr>
              <a:t>t work well for low inlier ratios (too many iterations, </a:t>
            </a:r>
            <a:br>
              <a:rPr lang="en-US" sz="1800" dirty="0">
                <a:latin typeface="Arial" charset="0"/>
              </a:rPr>
            </a:br>
            <a:r>
              <a:rPr lang="en-US" sz="1800" dirty="0">
                <a:latin typeface="Arial" charset="0"/>
              </a:rPr>
              <a:t>or can fail completely)</a:t>
            </a:r>
          </a:p>
          <a:p>
            <a:pPr lvl="1"/>
            <a:r>
              <a:rPr lang="en-US" sz="1800" dirty="0">
                <a:latin typeface="Arial" charset="0"/>
              </a:rPr>
              <a:t>Can</a:t>
            </a:r>
            <a:r>
              <a:rPr lang="ja-JP" altLang="en-US" sz="1800" dirty="0">
                <a:latin typeface="Arial" charset="0"/>
              </a:rPr>
              <a:t>’</a:t>
            </a:r>
            <a:r>
              <a:rPr lang="en-US" sz="1800" dirty="0">
                <a:latin typeface="Arial" charset="0"/>
              </a:rPr>
              <a:t>t always get a good initialization </a:t>
            </a:r>
            <a:br>
              <a:rPr lang="en-US" sz="1800" dirty="0">
                <a:latin typeface="Arial" charset="0"/>
              </a:rPr>
            </a:br>
            <a:r>
              <a:rPr lang="en-US" sz="1800" dirty="0">
                <a:latin typeface="Arial" charset="0"/>
              </a:rPr>
              <a:t>of the model based on the minimum </a:t>
            </a:r>
            <a:br>
              <a:rPr lang="en-US" sz="1800" dirty="0">
                <a:latin typeface="Arial" charset="0"/>
              </a:rPr>
            </a:br>
            <a:r>
              <a:rPr lang="en-US" sz="1800" dirty="0">
                <a:latin typeface="Arial" charset="0"/>
              </a:rPr>
              <a:t>number of samples</a:t>
            </a:r>
          </a:p>
          <a:p>
            <a:r>
              <a:rPr lang="en-US" sz="2000" dirty="0"/>
              <a:t>Common applications</a:t>
            </a:r>
          </a:p>
          <a:p>
            <a:pPr lvl="1"/>
            <a:r>
              <a:rPr lang="en-US" sz="1800" dirty="0"/>
              <a:t>Computing a </a:t>
            </a:r>
            <a:r>
              <a:rPr lang="en-US" sz="1800" dirty="0" err="1"/>
              <a:t>homography</a:t>
            </a:r>
            <a:r>
              <a:rPr lang="en-US" sz="1800" dirty="0"/>
              <a:t> (e.g., image stitching)</a:t>
            </a:r>
          </a:p>
          <a:p>
            <a:pPr lvl="1"/>
            <a:r>
              <a:rPr lang="en-US" sz="1800" dirty="0"/>
              <a:t>Estimating fundamental matrix (relating two views)</a:t>
            </a:r>
          </a:p>
          <a:p>
            <a:pPr marL="457200" lvl="1" indent="0">
              <a:buNone/>
            </a:pPr>
            <a:endParaRPr lang="en-US" sz="1800" dirty="0">
              <a:latin typeface="Arial" charset="0"/>
            </a:endParaRPr>
          </a:p>
        </p:txBody>
      </p:sp>
      <p:pic>
        <p:nvPicPr>
          <p:cNvPr id="5" name="Picture 7" descr="Picture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76300"/>
            <a:ext cx="3086100" cy="19327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519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129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 Song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8400" y="1562100"/>
            <a:ext cx="3390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http://danielwedge.com/ransac/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81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fit the best alignment?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 descr="C:\Users\James\Dropbox\cs143 fall 2013\cs 143 fall 2013 projects\Local features\www\match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825500"/>
            <a:ext cx="8905875" cy="48021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5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5500"/>
            <a:ext cx="8229600" cy="48895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Alignment: find parameters of model that maps one set of points to another</a:t>
            </a:r>
          </a:p>
          <a:p>
            <a:endParaRPr lang="en-US" dirty="0"/>
          </a:p>
          <a:p>
            <a:r>
              <a:rPr lang="en-US" dirty="0"/>
              <a:t>Typically want to solve for a global transformation that accounts for *most* true correspondences</a:t>
            </a:r>
          </a:p>
          <a:p>
            <a:endParaRPr lang="en-US" dirty="0"/>
          </a:p>
          <a:p>
            <a:r>
              <a:rPr lang="en-US" dirty="0"/>
              <a:t>Difficulties</a:t>
            </a:r>
          </a:p>
          <a:p>
            <a:pPr lvl="1"/>
            <a:r>
              <a:rPr lang="en-US" dirty="0"/>
              <a:t>Noise (typically 1-3 pixels)</a:t>
            </a:r>
          </a:p>
          <a:p>
            <a:pPr lvl="1"/>
            <a:r>
              <a:rPr lang="en-US" dirty="0"/>
              <a:t>Outliers (often 50%) </a:t>
            </a:r>
          </a:p>
          <a:p>
            <a:pPr lvl="1"/>
            <a:r>
              <a:rPr lang="en-US" dirty="0"/>
              <a:t>Many-to-one matches or multiple objects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48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Parametric (global) warping</a:t>
            </a:r>
          </a:p>
        </p:txBody>
      </p:sp>
      <p:sp>
        <p:nvSpPr>
          <p:cNvPr id="74241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685800" y="2159000"/>
            <a:ext cx="7772400" cy="260350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	Transformation T is a coordinate-changing machine:</a:t>
            </a:r>
          </a:p>
          <a:p>
            <a:pPr>
              <a:buNone/>
            </a:pPr>
            <a:r>
              <a:rPr lang="en-US" dirty="0"/>
              <a:t>				</a:t>
            </a:r>
            <a:r>
              <a:rPr lang="en-US" sz="4400" dirty="0"/>
              <a:t>p’ = </a:t>
            </a:r>
            <a:r>
              <a:rPr lang="en-US" sz="4400" i="1" dirty="0"/>
              <a:t>T</a:t>
            </a:r>
            <a:r>
              <a:rPr lang="en-US" sz="4400" dirty="0"/>
              <a:t>(p)</a:t>
            </a:r>
            <a:endParaRPr lang="en-US" dirty="0"/>
          </a:p>
          <a:p>
            <a:pPr>
              <a:buNone/>
            </a:pPr>
            <a:r>
              <a:rPr lang="en-US" dirty="0"/>
              <a:t>	</a:t>
            </a:r>
          </a:p>
          <a:p>
            <a:pPr>
              <a:buNone/>
            </a:pPr>
            <a:r>
              <a:rPr lang="en-US" dirty="0"/>
              <a:t>	What does it mean that </a:t>
            </a:r>
            <a:r>
              <a:rPr lang="en-US" i="1" dirty="0"/>
              <a:t>T</a:t>
            </a:r>
            <a:r>
              <a:rPr lang="en-US" dirty="0"/>
              <a:t> is global?</a:t>
            </a:r>
          </a:p>
          <a:p>
            <a:pPr lvl="1"/>
            <a:r>
              <a:rPr lang="en-US" dirty="0"/>
              <a:t>Is the same for any point p</a:t>
            </a:r>
          </a:p>
          <a:p>
            <a:pPr lvl="1"/>
            <a:r>
              <a:rPr lang="en-US" dirty="0"/>
              <a:t>can be described by just a few numbers (parameters)</a:t>
            </a:r>
          </a:p>
          <a:p>
            <a:pPr>
              <a:buNone/>
            </a:pPr>
            <a:r>
              <a:rPr lang="en-US" dirty="0"/>
              <a:t>	</a:t>
            </a:r>
          </a:p>
          <a:p>
            <a:pPr>
              <a:buNone/>
            </a:pPr>
            <a:r>
              <a:rPr lang="en-US" dirty="0"/>
              <a:t>	For linear transformations, we can represent T as a matrix</a:t>
            </a:r>
          </a:p>
          <a:p>
            <a:pPr>
              <a:buNone/>
            </a:pPr>
            <a:r>
              <a:rPr lang="en-US" dirty="0"/>
              <a:t>				</a:t>
            </a:r>
            <a:r>
              <a:rPr lang="en-US" sz="4400" dirty="0"/>
              <a:t> p’ = </a:t>
            </a:r>
            <a:r>
              <a:rPr lang="en-US" sz="4400" b="1" dirty="0" err="1"/>
              <a:t>T</a:t>
            </a:r>
            <a:r>
              <a:rPr lang="en-US" sz="4400" dirty="0" err="1"/>
              <a:t>p</a:t>
            </a:r>
            <a:endParaRPr lang="en-US" dirty="0"/>
          </a:p>
          <a:p>
            <a:endParaRPr lang="en-US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352800" y="1127127"/>
            <a:ext cx="1600200" cy="369094"/>
            <a:chOff x="2256" y="2064"/>
            <a:chExt cx="1008" cy="279"/>
          </a:xfrm>
        </p:grpSpPr>
        <p:sp>
          <p:nvSpPr>
            <p:cNvPr id="1036" name="Text Box 7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2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T</a:t>
              </a:r>
            </a:p>
          </p:txBody>
        </p:sp>
        <p:sp>
          <p:nvSpPr>
            <p:cNvPr id="1037" name="Line 8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8" name="Line 9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30" name="Picture 10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865188"/>
            <a:ext cx="1462088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11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1143000"/>
            <a:ext cx="1843088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1524001" y="1778000"/>
            <a:ext cx="1037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</a:rPr>
              <a:t>p</a:t>
            </a:r>
            <a:r>
              <a:rPr lang="en-US">
                <a:solidFill>
                  <a:prstClr val="black"/>
                </a:solidFill>
              </a:rPr>
              <a:t> = (x,y)</a:t>
            </a:r>
          </a:p>
        </p:txBody>
      </p:sp>
      <p:sp>
        <p:nvSpPr>
          <p:cNvPr id="1033" name="Text Box 16"/>
          <p:cNvSpPr txBox="1">
            <a:spLocks noChangeArrowheads="1"/>
          </p:cNvSpPr>
          <p:nvPr/>
        </p:nvSpPr>
        <p:spPr bwMode="auto">
          <a:xfrm>
            <a:off x="5748338" y="1778000"/>
            <a:ext cx="12041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</a:rPr>
              <a:t>p’</a:t>
            </a:r>
            <a:r>
              <a:rPr lang="en-US">
                <a:solidFill>
                  <a:prstClr val="black"/>
                </a:solidFill>
              </a:rPr>
              <a:t> = (x’,y’)</a:t>
            </a:r>
          </a:p>
        </p:txBody>
      </p:sp>
      <p:sp>
        <p:nvSpPr>
          <p:cNvPr id="1034" name="Oval 17"/>
          <p:cNvSpPr>
            <a:spLocks noChangeAspect="1" noChangeArrowheads="1"/>
          </p:cNvSpPr>
          <p:nvPr/>
        </p:nvSpPr>
        <p:spPr bwMode="auto">
          <a:xfrm>
            <a:off x="6129338" y="1234282"/>
            <a:ext cx="119062" cy="9921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" name="Oval 18"/>
          <p:cNvSpPr>
            <a:spLocks noChangeAspect="1" noChangeArrowheads="1"/>
          </p:cNvSpPr>
          <p:nvPr/>
        </p:nvSpPr>
        <p:spPr bwMode="auto">
          <a:xfrm>
            <a:off x="2014538" y="1016001"/>
            <a:ext cx="119062" cy="99219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74242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099733"/>
              </p:ext>
            </p:extLst>
          </p:nvPr>
        </p:nvGraphicFramePr>
        <p:xfrm>
          <a:off x="3352800" y="4762500"/>
          <a:ext cx="154146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3" name="Equation" r:id="rId4" imgW="761760" imgH="469800" progId="Equation.3">
                  <p:embed/>
                </p:oleObj>
              </mc:Choice>
              <mc:Fallback>
                <p:oleObj name="Equation" r:id="rId4" imgW="761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762500"/>
                        <a:ext cx="154146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334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transformations</a:t>
            </a:r>
          </a:p>
        </p:txBody>
      </p:sp>
      <p:pic>
        <p:nvPicPr>
          <p:cNvPr id="4" name="Picture 4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8601" y="2700694"/>
            <a:ext cx="1462087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31887" y="3613507"/>
            <a:ext cx="137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</a:rPr>
              <a:t>translation</a:t>
            </a:r>
          </a:p>
        </p:txBody>
      </p:sp>
      <p:pic>
        <p:nvPicPr>
          <p:cNvPr id="6" name="Picture 6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87" y="2712600"/>
            <a:ext cx="1462088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rotat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4088" y="2522100"/>
            <a:ext cx="1755775" cy="117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725862" y="3601601"/>
            <a:ext cx="1219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rotation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161087" y="3538101"/>
            <a:ext cx="1219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aspect</a:t>
            </a:r>
          </a:p>
        </p:txBody>
      </p:sp>
      <p:pic>
        <p:nvPicPr>
          <p:cNvPr id="10" name="Picture 10" descr="aff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2932" y="4139406"/>
            <a:ext cx="1746250" cy="108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415332" y="5222551"/>
            <a:ext cx="1219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</a:rPr>
              <a:t>affine</a:t>
            </a:r>
          </a:p>
        </p:txBody>
      </p:sp>
      <p:pic>
        <p:nvPicPr>
          <p:cNvPr id="12" name="Picture 12" descr="perspectiv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7532" y="4266406"/>
            <a:ext cx="1563688" cy="83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893420" y="5176573"/>
            <a:ext cx="137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perspective</a:t>
            </a:r>
          </a:p>
        </p:txBody>
      </p:sp>
      <p:pic>
        <p:nvPicPr>
          <p:cNvPr id="16" name="Picture 4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0931" y="854010"/>
            <a:ext cx="1462087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862501" y="1766822"/>
            <a:ext cx="92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67314" y="2190505"/>
            <a:ext cx="158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Transformed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5310137"/>
            <a:ext cx="260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>
                    <a:lumMod val="65000"/>
                  </a:prstClr>
                </a:solidFill>
              </a:rPr>
              <a:t>Slide credit (next few slides): A. Efros and/or S. Seitz</a:t>
            </a:r>
          </a:p>
        </p:txBody>
      </p:sp>
    </p:spTree>
    <p:extLst>
      <p:ext uri="{BB962C8B-B14F-4D97-AF65-F5344CB8AC3E}">
        <p14:creationId xmlns:p14="http://schemas.microsoft.com/office/powerpoint/2010/main" val="957350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63500"/>
            <a:ext cx="7770812" cy="698500"/>
          </a:xfrm>
        </p:spPr>
        <p:txBody>
          <a:bodyPr/>
          <a:lstStyle/>
          <a:p>
            <a:r>
              <a:rPr lang="en-US"/>
              <a:t>Scaling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7772400" cy="199892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i="1">
                <a:solidFill>
                  <a:srgbClr val="CC3300"/>
                </a:solidFill>
              </a:rPr>
              <a:t>Scaling</a:t>
            </a:r>
            <a:r>
              <a:rPr lang="en-US" sz="2000"/>
              <a:t> a coordinate means multiplying each of its components by a scalar</a:t>
            </a:r>
          </a:p>
          <a:p>
            <a:pPr>
              <a:lnSpc>
                <a:spcPct val="90000"/>
              </a:lnSpc>
            </a:pPr>
            <a:r>
              <a:rPr lang="en-US" sz="2000" i="1">
                <a:solidFill>
                  <a:srgbClr val="CC3300"/>
                </a:solidFill>
              </a:rPr>
              <a:t>Uniform scaling</a:t>
            </a:r>
            <a:r>
              <a:rPr lang="en-US" sz="2000"/>
              <a:t> means this scalar is the same for all components: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" y="2921000"/>
            <a:ext cx="3048000" cy="2286000"/>
            <a:chOff x="816" y="2208"/>
            <a:chExt cx="1920" cy="1728"/>
          </a:xfrm>
        </p:grpSpPr>
        <p:sp>
          <p:nvSpPr>
            <p:cNvPr id="22562" name="Line 5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63" name="Line 6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64" name="Line 7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65" name="Line 8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66" name="Line 9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67" name="Line 10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68" name="Line 11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69" name="Line 12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70" name="Line 13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71" name="Line 14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72" name="Line 15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73" name="Line 16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74" name="Line 17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75" name="Line 18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76" name="Line 19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77" name="Line 20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78" name="Line 21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79" name="Line 22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600200" y="3810000"/>
            <a:ext cx="914400" cy="889000"/>
            <a:chOff x="1440" y="2928"/>
            <a:chExt cx="576" cy="672"/>
          </a:xfrm>
        </p:grpSpPr>
        <p:sp>
          <p:nvSpPr>
            <p:cNvPr id="22559" name="Freeform 24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60" name="Rectangle 25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61" name="Freeform 26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81600" y="2921000"/>
            <a:ext cx="3048000" cy="2286000"/>
            <a:chOff x="816" y="2208"/>
            <a:chExt cx="1920" cy="1728"/>
          </a:xfrm>
        </p:grpSpPr>
        <p:sp>
          <p:nvSpPr>
            <p:cNvPr id="22541" name="Line 28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42" name="Line 29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43" name="Line 30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44" name="Line 31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45" name="Line 32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46" name="Line 33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47" name="Line 34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48" name="Line 35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49" name="Line 36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50" name="Line 37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51" name="Line 38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52" name="Line 39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53" name="Line 40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54" name="Line 41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55" name="Line 42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56" name="Line 43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57" name="Line 44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58" name="Line 45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6"/>
          <p:cNvGrpSpPr>
            <a:grpSpLocks noChangeAspect="1"/>
          </p:cNvGrpSpPr>
          <p:nvPr/>
        </p:nvGrpSpPr>
        <p:grpSpPr bwMode="auto">
          <a:xfrm>
            <a:off x="6781800" y="2667000"/>
            <a:ext cx="1828800" cy="1778000"/>
            <a:chOff x="1440" y="2928"/>
            <a:chExt cx="576" cy="672"/>
          </a:xfrm>
        </p:grpSpPr>
        <p:sp>
          <p:nvSpPr>
            <p:cNvPr id="22538" name="Freeform 47" descr="Horizontal brick"/>
            <p:cNvSpPr>
              <a:spLocks noChangeAspect="1"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11965"/>
              </a:fgClr>
              <a:bgClr>
                <a:srgbClr val="FFFFFF"/>
              </a:bgClr>
            </a:pattFill>
            <a:ln w="38100" cap="flat" cmpd="sng">
              <a:solidFill>
                <a:srgbClr val="0119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39" name="Rectangle 48"/>
            <p:cNvSpPr>
              <a:spLocks noChangeAspect="1"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40" name="Freeform 49"/>
            <p:cNvSpPr>
              <a:spLocks noChangeAspect="1"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536" name="AutoShape 50"/>
          <p:cNvSpPr>
            <a:spLocks noChangeArrowheads="1"/>
          </p:cNvSpPr>
          <p:nvPr/>
        </p:nvSpPr>
        <p:spPr bwMode="auto">
          <a:xfrm>
            <a:off x="3962400" y="3937000"/>
            <a:ext cx="762000" cy="31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537" name="Text Box 51"/>
          <p:cNvSpPr txBox="1">
            <a:spLocks noChangeArrowheads="1"/>
          </p:cNvSpPr>
          <p:nvPr/>
        </p:nvSpPr>
        <p:spPr bwMode="auto">
          <a:xfrm>
            <a:off x="4102674" y="4260334"/>
            <a:ext cx="505267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b="1">
                <a:solidFill>
                  <a:prstClr val="black"/>
                </a:solidFill>
                <a:sym typeface="Symbol" pitchFamily="18" charset="2"/>
              </a:rPr>
              <a:t></a:t>
            </a:r>
            <a:r>
              <a:rPr lang="en-US">
                <a:solidFill>
                  <a:prstClr val="black"/>
                </a:solidFill>
                <a:sym typeface="Symbol" pitchFamily="18" charset="2"/>
              </a:rPr>
              <a:t> </a:t>
            </a:r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47419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i="1">
                <a:solidFill>
                  <a:srgbClr val="CC3300"/>
                </a:solidFill>
              </a:rPr>
              <a:t>Non-uniform scaling</a:t>
            </a:r>
            <a:r>
              <a:rPr lang="en-US" sz="2000"/>
              <a:t>: different scalars per component: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687388" y="63500"/>
            <a:ext cx="7770812" cy="698500"/>
          </a:xfrm>
        </p:spPr>
        <p:txBody>
          <a:bodyPr/>
          <a:lstStyle/>
          <a:p>
            <a:r>
              <a:rPr lang="en-US"/>
              <a:t>Scaling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" y="2095500"/>
            <a:ext cx="8001000" cy="2286000"/>
            <a:chOff x="384" y="1584"/>
            <a:chExt cx="5040" cy="172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384" y="1584"/>
              <a:ext cx="1920" cy="1728"/>
              <a:chOff x="816" y="2208"/>
              <a:chExt cx="1920" cy="1728"/>
            </a:xfrm>
          </p:grpSpPr>
          <p:sp>
            <p:nvSpPr>
              <p:cNvPr id="23587" name="Line 6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88" name="Line 7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89" name="Line 8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90" name="Line 9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91" name="Line 10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92" name="Line 11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93" name="Line 12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94" name="Line 13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95" name="Line 14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96" name="Line 15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97" name="Line 16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98" name="Line 17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99" name="Line 18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00" name="Line 19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01" name="Line 20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02" name="Line 21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03" name="Line 22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04" name="Line 23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1008" y="2256"/>
              <a:ext cx="576" cy="672"/>
              <a:chOff x="1440" y="2928"/>
              <a:chExt cx="576" cy="672"/>
            </a:xfrm>
          </p:grpSpPr>
          <p:sp>
            <p:nvSpPr>
              <p:cNvPr id="23584" name="Freeform 25" descr="Horizontal brick"/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85" name="Rectangle 26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86" name="Freeform 27"/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3264" y="1584"/>
              <a:ext cx="1920" cy="1728"/>
              <a:chOff x="816" y="2208"/>
              <a:chExt cx="1920" cy="1728"/>
            </a:xfrm>
          </p:grpSpPr>
          <p:sp>
            <p:nvSpPr>
              <p:cNvPr id="23566" name="Line 29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67" name="Line 30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68" name="Line 31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69" name="Line 32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70" name="Line 33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71" name="Line 34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72" name="Line 35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73" name="Line 36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74" name="Line 37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75" name="Line 38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76" name="Line 39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77" name="Line 40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78" name="Line 41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79" name="Line 42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80" name="Line 43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81" name="Line 44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82" name="Line 45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83" name="Line 46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47"/>
            <p:cNvGrpSpPr>
              <a:grpSpLocks/>
            </p:cNvGrpSpPr>
            <p:nvPr/>
          </p:nvGrpSpPr>
          <p:grpSpPr bwMode="auto">
            <a:xfrm>
              <a:off x="4272" y="2690"/>
              <a:ext cx="1152" cy="334"/>
              <a:chOff x="1440" y="2928"/>
              <a:chExt cx="576" cy="672"/>
            </a:xfrm>
          </p:grpSpPr>
          <p:sp>
            <p:nvSpPr>
              <p:cNvPr id="23563" name="Freeform 48" descr="Horizontal brick"/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64" name="Rectangle 49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65" name="Freeform 50"/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561" name="AutoShape 51"/>
            <p:cNvSpPr>
              <a:spLocks noChangeArrowheads="1"/>
            </p:cNvSpPr>
            <p:nvPr/>
          </p:nvSpPr>
          <p:spPr bwMode="auto">
            <a:xfrm>
              <a:off x="2496" y="2352"/>
              <a:ext cx="480" cy="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8575">
              <a:solidFill>
                <a:schemeClr val="accent1"/>
              </a:solidFill>
              <a:miter lim="800000"/>
              <a:headEnd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ru-RU" i="1">
                <a:solidFill>
                  <a:srgbClr val="FFFF00"/>
                </a:solidFill>
              </a:endParaRPr>
            </a:p>
          </p:txBody>
        </p:sp>
        <p:sp>
          <p:nvSpPr>
            <p:cNvPr id="23562" name="Text Box 52"/>
            <p:cNvSpPr txBox="1">
              <a:spLocks noChangeArrowheads="1"/>
            </p:cNvSpPr>
            <p:nvPr/>
          </p:nvSpPr>
          <p:spPr bwMode="auto">
            <a:xfrm>
              <a:off x="2458" y="2607"/>
              <a:ext cx="573" cy="48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sym typeface="Symbol" pitchFamily="18" charset="2"/>
                </a:rPr>
                <a:t>X  </a:t>
              </a:r>
              <a:r>
                <a:rPr lang="en-US">
                  <a:solidFill>
                    <a:prstClr val="black"/>
                  </a:solidFill>
                </a:rPr>
                <a:t>2,</a:t>
              </a:r>
              <a:br>
                <a:rPr lang="en-US">
                  <a:solidFill>
                    <a:prstClr val="black"/>
                  </a:solidFill>
                </a:rPr>
              </a:br>
              <a:r>
                <a:rPr lang="en-US">
                  <a:solidFill>
                    <a:prstClr val="black"/>
                  </a:solidFill>
                </a:rPr>
                <a:t>Y </a:t>
              </a:r>
              <a:r>
                <a:rPr lang="en-US">
                  <a:solidFill>
                    <a:prstClr val="black"/>
                  </a:solidFill>
                  <a:sym typeface="Symbol" pitchFamily="18" charset="2"/>
                </a:rPr>
                <a:t></a:t>
              </a:r>
              <a:r>
                <a:rPr lang="en-US">
                  <a:solidFill>
                    <a:prstClr val="black"/>
                  </a:solidFill>
                </a:rPr>
                <a:t> 0.5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3351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63500"/>
            <a:ext cx="7770812" cy="698500"/>
          </a:xfrm>
        </p:spPr>
        <p:txBody>
          <a:bodyPr/>
          <a:lstStyle/>
          <a:p>
            <a:r>
              <a:rPr lang="en-US"/>
              <a:t>Scaling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14500"/>
            <a:ext cx="7772400" cy="3429000"/>
          </a:xfrm>
        </p:spPr>
        <p:txBody>
          <a:bodyPr/>
          <a:lstStyle/>
          <a:p>
            <a:r>
              <a:rPr lang="en-US"/>
              <a:t>Scaling operation: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Or, in matrix form: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4837114" y="1698626"/>
          <a:ext cx="1328737" cy="1076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32" name="Equation" r:id="rId3" imgW="444240" imgH="431640" progId="Equation.3">
                  <p:embed/>
                </p:oleObj>
              </mc:Choice>
              <mc:Fallback>
                <p:oleObj name="Equation" r:id="rId3" imgW="4442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114" y="1698626"/>
                        <a:ext cx="1328737" cy="1076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29" name="Object 5"/>
          <p:cNvGraphicFramePr>
            <a:graphicFrameLocks noChangeAspect="1"/>
          </p:cNvGraphicFramePr>
          <p:nvPr/>
        </p:nvGraphicFramePr>
        <p:xfrm>
          <a:off x="4030664" y="3413125"/>
          <a:ext cx="3271837" cy="1173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33" name="Equation" r:id="rId5" imgW="1091880" imgH="469800" progId="Equation.3">
                  <p:embed/>
                </p:oleObj>
              </mc:Choice>
              <mc:Fallback>
                <p:oleObj name="Equation" r:id="rId5" imgW="10918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4" y="3413125"/>
                        <a:ext cx="3271837" cy="1173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30" name="AutoShape 6"/>
          <p:cNvSpPr>
            <a:spLocks/>
          </p:cNvSpPr>
          <p:nvPr/>
        </p:nvSpPr>
        <p:spPr bwMode="auto">
          <a:xfrm rot="-5400000">
            <a:off x="5830888" y="4121150"/>
            <a:ext cx="190500" cy="1219200"/>
          </a:xfrm>
          <a:prstGeom prst="leftBrace">
            <a:avLst>
              <a:gd name="adj1" fmla="val 44444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717831" name="Text Box 7"/>
          <p:cNvSpPr txBox="1">
            <a:spLocks noChangeArrowheads="1"/>
          </p:cNvSpPr>
          <p:nvPr/>
        </p:nvSpPr>
        <p:spPr bwMode="auto">
          <a:xfrm>
            <a:off x="5023326" y="4831834"/>
            <a:ext cx="1824674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i="1">
                <a:solidFill>
                  <a:prstClr val="black"/>
                </a:solidFill>
              </a:rPr>
              <a:t>scaling matrix S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76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42B1F58-872E-4589-979F-0F930E17817C}" type="slidenum">
              <a:rPr lang="en-US" sz="1400"/>
              <a:pPr eaLnBrk="1" hangingPunct="1"/>
              <a:t>3</a:t>
            </a:fld>
            <a:endParaRPr lang="en-US" sz="1400"/>
          </a:p>
        </p:txBody>
      </p:sp>
      <p:sp>
        <p:nvSpPr>
          <p:cNvPr id="1207298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Today</a:t>
            </a:r>
            <a:endParaRPr lang="tr-TR">
              <a:ea typeface="+mj-ea"/>
            </a:endParaRP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89000"/>
            <a:ext cx="8229600" cy="3644900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800000"/>
                </a:solidFill>
              </a:rPr>
              <a:t>Fitting Continued </a:t>
            </a:r>
          </a:p>
          <a:p>
            <a:pPr lvl="1">
              <a:defRPr/>
            </a:pPr>
            <a:r>
              <a:rPr lang="en-US" b="1" dirty="0">
                <a:solidFill>
                  <a:srgbClr val="800000"/>
                </a:solidFill>
              </a:rPr>
              <a:t>RANSAC (Random Sample Consensus Method)</a:t>
            </a:r>
          </a:p>
          <a:p>
            <a:pPr>
              <a:defRPr/>
            </a:pPr>
            <a:r>
              <a:rPr lang="en-US" dirty="0">
                <a:solidFill>
                  <a:srgbClr val="D9DEE4"/>
                </a:solidFill>
                <a:ea typeface="+mn-ea"/>
              </a:rPr>
              <a:t>Interest Points </a:t>
            </a:r>
          </a:p>
          <a:p>
            <a:pPr lvl="1">
              <a:defRPr/>
            </a:pPr>
            <a:r>
              <a:rPr lang="en-US" dirty="0">
                <a:solidFill>
                  <a:srgbClr val="D9DEE4"/>
                </a:solidFill>
                <a:ea typeface="+mn-ea"/>
              </a:rPr>
              <a:t>Detection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>
              <a:ea typeface="+mn-ea"/>
            </a:endParaRPr>
          </a:p>
          <a:p>
            <a:pPr marL="0" indent="0">
              <a:buNone/>
              <a:defRPr/>
            </a:pPr>
            <a:endParaRPr lang="en-US" sz="2800" dirty="0">
              <a:ea typeface="+mn-ea"/>
            </a:endParaRP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3366FF"/>
                </a:solidFill>
                <a:ea typeface="+mn-ea"/>
              </a:rPr>
              <a:t>Slide Credits: Kristen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Grauman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Derek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Hoeim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James Hays, Larry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Zitnick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Antonio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Torralba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CS131@Stanford</a:t>
            </a:r>
            <a:endParaRPr lang="tr-TR" sz="2400" b="1" dirty="0">
              <a:solidFill>
                <a:srgbClr val="3366FF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7829103"/>
      </p:ext>
    </p:extLst>
  </p:cSld>
  <p:clrMapOvr>
    <a:masterClrMapping/>
  </p:clrMapOvr>
  <p:transition spd="slow" advTm="1408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63500"/>
            <a:ext cx="7770812" cy="698500"/>
          </a:xfrm>
        </p:spPr>
        <p:txBody>
          <a:bodyPr/>
          <a:lstStyle/>
          <a:p>
            <a:r>
              <a:rPr lang="en-US"/>
              <a:t>2-D Rotation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3616" y="1273969"/>
            <a:ext cx="5936185" cy="3742531"/>
            <a:chOff x="59" y="963"/>
            <a:chExt cx="4207" cy="2829"/>
          </a:xfrm>
        </p:grpSpPr>
        <p:sp>
          <p:nvSpPr>
            <p:cNvPr id="24581" name="Oval 4"/>
            <p:cNvSpPr>
              <a:spLocks noChangeArrowheads="1"/>
            </p:cNvSpPr>
            <p:nvPr/>
          </p:nvSpPr>
          <p:spPr bwMode="auto">
            <a:xfrm>
              <a:off x="1404" y="1353"/>
              <a:ext cx="108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82" name="Line 5"/>
            <p:cNvSpPr>
              <a:spLocks noChangeShapeType="1"/>
            </p:cNvSpPr>
            <p:nvPr/>
          </p:nvSpPr>
          <p:spPr bwMode="auto">
            <a:xfrm>
              <a:off x="810" y="1008"/>
              <a:ext cx="0" cy="27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83" name="Line 6"/>
            <p:cNvSpPr>
              <a:spLocks noChangeShapeType="1"/>
            </p:cNvSpPr>
            <p:nvPr/>
          </p:nvSpPr>
          <p:spPr bwMode="auto">
            <a:xfrm>
              <a:off x="810" y="3792"/>
              <a:ext cx="34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84" name="Oval 7"/>
            <p:cNvSpPr>
              <a:spLocks noChangeArrowheads="1"/>
            </p:cNvSpPr>
            <p:nvPr/>
          </p:nvSpPr>
          <p:spPr bwMode="auto">
            <a:xfrm>
              <a:off x="2908" y="2264"/>
              <a:ext cx="108" cy="96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85" name="Line 8"/>
            <p:cNvSpPr>
              <a:spLocks noChangeShapeType="1"/>
            </p:cNvSpPr>
            <p:nvPr/>
          </p:nvSpPr>
          <p:spPr bwMode="auto">
            <a:xfrm flipV="1">
              <a:off x="810" y="235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86" name="Line 9"/>
            <p:cNvSpPr>
              <a:spLocks noChangeShapeType="1"/>
            </p:cNvSpPr>
            <p:nvPr/>
          </p:nvSpPr>
          <p:spPr bwMode="auto">
            <a:xfrm rot="19268048" flipV="1">
              <a:off x="59" y="1924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87" name="Text Box 10"/>
            <p:cNvSpPr txBox="1">
              <a:spLocks noChangeArrowheads="1"/>
            </p:cNvSpPr>
            <p:nvPr/>
          </p:nvSpPr>
          <p:spPr bwMode="auto">
            <a:xfrm>
              <a:off x="971" y="2951"/>
              <a:ext cx="358" cy="62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4800">
                  <a:solidFill>
                    <a:prstClr val="black"/>
                  </a:solidFill>
                  <a:sym typeface="Symbol" pitchFamily="18" charset="2"/>
                </a:rPr>
                <a:t></a:t>
              </a:r>
              <a:endParaRPr lang="en-US" sz="4800">
                <a:solidFill>
                  <a:prstClr val="black"/>
                </a:solidFill>
              </a:endParaRPr>
            </a:p>
          </p:txBody>
        </p:sp>
        <p:sp>
          <p:nvSpPr>
            <p:cNvPr id="24588" name="Text Box 11"/>
            <p:cNvSpPr txBox="1">
              <a:spLocks noChangeArrowheads="1"/>
            </p:cNvSpPr>
            <p:nvPr/>
          </p:nvSpPr>
          <p:spPr bwMode="auto">
            <a:xfrm>
              <a:off x="2916" y="1825"/>
              <a:ext cx="939" cy="53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4000">
                  <a:solidFill>
                    <a:prstClr val="black"/>
                  </a:solidFill>
                </a:rPr>
                <a:t>(x, y)</a:t>
              </a:r>
            </a:p>
          </p:txBody>
        </p:sp>
        <p:sp>
          <p:nvSpPr>
            <p:cNvPr id="24589" name="Text Box 12"/>
            <p:cNvSpPr txBox="1">
              <a:spLocks noChangeArrowheads="1"/>
            </p:cNvSpPr>
            <p:nvPr/>
          </p:nvSpPr>
          <p:spPr bwMode="auto">
            <a:xfrm>
              <a:off x="1523" y="963"/>
              <a:ext cx="1100" cy="53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4000" dirty="0">
                  <a:solidFill>
                    <a:prstClr val="black"/>
                  </a:solidFill>
                </a:rPr>
                <a:t>(x’, y’)</a:t>
              </a:r>
            </a:p>
          </p:txBody>
        </p:sp>
      </p:grpSp>
      <p:sp>
        <p:nvSpPr>
          <p:cNvPr id="718861" name="Text Box 13"/>
          <p:cNvSpPr txBox="1">
            <a:spLocks noChangeArrowheads="1"/>
          </p:cNvSpPr>
          <p:nvPr/>
        </p:nvSpPr>
        <p:spPr bwMode="auto">
          <a:xfrm>
            <a:off x="3767138" y="3515430"/>
            <a:ext cx="5072062" cy="1200329"/>
          </a:xfrm>
          <a:prstGeom prst="rect">
            <a:avLst/>
          </a:prstGeom>
          <a:solidFill>
            <a:srgbClr val="9999FF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3600">
                <a:solidFill>
                  <a:prstClr val="black"/>
                </a:solidFill>
              </a:rPr>
              <a:t>x’ = x </a:t>
            </a:r>
            <a:r>
              <a:rPr lang="en-US" sz="3600" b="1">
                <a:solidFill>
                  <a:prstClr val="black"/>
                </a:solidFill>
              </a:rPr>
              <a:t>cos</a:t>
            </a:r>
            <a:r>
              <a:rPr lang="en-US" sz="3600">
                <a:solidFill>
                  <a:prstClr val="black"/>
                </a:solidFill>
              </a:rPr>
              <a:t>(</a:t>
            </a:r>
            <a:r>
              <a:rPr lang="en-US" sz="3600">
                <a:solidFill>
                  <a:prstClr val="black"/>
                </a:solidFill>
                <a:sym typeface="Symbol" pitchFamily="18" charset="2"/>
              </a:rPr>
              <a:t>) - y </a:t>
            </a:r>
            <a:r>
              <a:rPr lang="en-US" sz="3600" b="1">
                <a:solidFill>
                  <a:prstClr val="black"/>
                </a:solidFill>
                <a:sym typeface="Symbol" pitchFamily="18" charset="2"/>
              </a:rPr>
              <a:t>sin</a:t>
            </a:r>
            <a:r>
              <a:rPr lang="en-US" sz="3600">
                <a:solidFill>
                  <a:prstClr val="black"/>
                </a:solidFill>
                <a:sym typeface="Symbol" pitchFamily="18" charset="2"/>
              </a:rPr>
              <a:t>()</a:t>
            </a:r>
          </a:p>
          <a:p>
            <a:pPr algn="ctr"/>
            <a:r>
              <a:rPr lang="en-US" sz="3600">
                <a:solidFill>
                  <a:prstClr val="black"/>
                </a:solidFill>
                <a:sym typeface="Symbol" pitchFamily="18" charset="2"/>
              </a:rPr>
              <a:t>y’ = x </a:t>
            </a:r>
            <a:r>
              <a:rPr lang="en-US" sz="3600" b="1">
                <a:solidFill>
                  <a:prstClr val="black"/>
                </a:solidFill>
                <a:sym typeface="Symbol" pitchFamily="18" charset="2"/>
              </a:rPr>
              <a:t>sin</a:t>
            </a:r>
            <a:r>
              <a:rPr lang="en-US" sz="3600">
                <a:solidFill>
                  <a:prstClr val="black"/>
                </a:solidFill>
                <a:sym typeface="Symbol" pitchFamily="18" charset="2"/>
              </a:rPr>
              <a:t>() + y </a:t>
            </a:r>
            <a:r>
              <a:rPr lang="en-US" sz="3600" b="1">
                <a:solidFill>
                  <a:prstClr val="black"/>
                </a:solidFill>
                <a:sym typeface="Symbol" pitchFamily="18" charset="2"/>
              </a:rPr>
              <a:t>cos</a:t>
            </a:r>
            <a:r>
              <a:rPr lang="en-US" sz="3600">
                <a:solidFill>
                  <a:prstClr val="black"/>
                </a:solidFill>
                <a:sym typeface="Symbol" pitchFamily="18" charset="2"/>
              </a:rPr>
              <a:t>()</a:t>
            </a:r>
          </a:p>
        </p:txBody>
      </p:sp>
    </p:spTree>
    <p:extLst>
      <p:ext uri="{BB962C8B-B14F-4D97-AF65-F5344CB8AC3E}">
        <p14:creationId xmlns:p14="http://schemas.microsoft.com/office/powerpoint/2010/main" val="2272546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2-D Rotation</a:t>
            </a:r>
          </a:p>
        </p:txBody>
      </p:sp>
      <p:sp>
        <p:nvSpPr>
          <p:cNvPr id="720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762000"/>
            <a:ext cx="7772400" cy="43815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This is easy to capture in matrix form:</a:t>
            </a:r>
          </a:p>
          <a:p>
            <a:pPr marL="0" indent="0"/>
            <a:endParaRPr lang="en-US" sz="2000" dirty="0"/>
          </a:p>
          <a:p>
            <a:pPr marL="0" indent="0"/>
            <a:endParaRPr lang="en-US" sz="2000" dirty="0"/>
          </a:p>
          <a:p>
            <a:pPr marL="0" indent="0"/>
            <a:endParaRPr lang="en-US" sz="2000" dirty="0"/>
          </a:p>
          <a:p>
            <a:pPr marL="0" indent="0"/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Even though sin(</a:t>
            </a:r>
            <a:r>
              <a:rPr lang="en-US" sz="2000" dirty="0">
                <a:latin typeface="Symbol" pitchFamily="18" charset="2"/>
              </a:rPr>
              <a:t>q</a:t>
            </a:r>
            <a:r>
              <a:rPr lang="en-US" sz="2000" dirty="0"/>
              <a:t>) and </a:t>
            </a:r>
            <a:r>
              <a:rPr lang="en-US" sz="2000" dirty="0" err="1"/>
              <a:t>cos</a:t>
            </a:r>
            <a:r>
              <a:rPr lang="en-US" sz="2000" dirty="0"/>
              <a:t>(</a:t>
            </a:r>
            <a:r>
              <a:rPr lang="en-US" sz="2000" dirty="0">
                <a:latin typeface="Symbol" pitchFamily="18" charset="2"/>
              </a:rPr>
              <a:t>q</a:t>
            </a:r>
            <a:r>
              <a:rPr lang="en-US" sz="2000" dirty="0"/>
              <a:t>) are nonlinear functions of </a:t>
            </a:r>
            <a:r>
              <a:rPr lang="en-US" sz="2000" dirty="0">
                <a:latin typeface="Symbol" pitchFamily="18" charset="2"/>
              </a:rPr>
              <a:t>q</a:t>
            </a:r>
            <a:r>
              <a:rPr lang="en-US" sz="2000" dirty="0"/>
              <a:t>,</a:t>
            </a:r>
          </a:p>
          <a:p>
            <a:pPr lvl="1"/>
            <a:r>
              <a:rPr lang="en-US" sz="1800" b="1" i="1" dirty="0"/>
              <a:t>x’ is a linear combination of x and y</a:t>
            </a:r>
          </a:p>
          <a:p>
            <a:pPr lvl="1"/>
            <a:r>
              <a:rPr lang="en-US" sz="1800" b="1" i="1" dirty="0"/>
              <a:t>y’ is a linear combination of x and y</a:t>
            </a:r>
          </a:p>
          <a:p>
            <a:pPr lvl="1"/>
            <a:endParaRPr lang="en-US" sz="1800" b="1" i="1" dirty="0"/>
          </a:p>
          <a:p>
            <a:pPr marL="0" indent="0">
              <a:buNone/>
            </a:pPr>
            <a:r>
              <a:rPr lang="en-US" sz="2000" dirty="0"/>
              <a:t>What is the inverse transformation?</a:t>
            </a:r>
          </a:p>
          <a:p>
            <a:pPr lvl="1"/>
            <a:r>
              <a:rPr lang="en-US" sz="1800" dirty="0"/>
              <a:t>Rotation by –</a:t>
            </a:r>
            <a:r>
              <a:rPr lang="en-US" sz="1800" dirty="0">
                <a:latin typeface="Symbol" pitchFamily="18" charset="2"/>
              </a:rPr>
              <a:t>q</a:t>
            </a:r>
            <a:endParaRPr lang="en-US" sz="1800" dirty="0"/>
          </a:p>
          <a:p>
            <a:pPr lvl="1"/>
            <a:r>
              <a:rPr lang="en-US" sz="1800" dirty="0"/>
              <a:t>For rotation matrices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1752601" y="1115220"/>
          <a:ext cx="4454525" cy="98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8" name="Equation" r:id="rId3" imgW="1777680" imgH="469800" progId="Equation.3">
                  <p:embed/>
                </p:oleObj>
              </mc:Choice>
              <mc:Fallback>
                <p:oleObj name="Equation" r:id="rId3" imgW="17776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1115220"/>
                        <a:ext cx="4454525" cy="980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857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901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45959366"/>
              </p:ext>
            </p:extLst>
          </p:nvPr>
        </p:nvGraphicFramePr>
        <p:xfrm>
          <a:off x="3581400" y="4000500"/>
          <a:ext cx="12541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9" name="Equation" r:id="rId5" imgW="596880" imgH="190440" progId="Equation.3">
                  <p:embed/>
                </p:oleObj>
              </mc:Choice>
              <mc:Fallback>
                <p:oleObj name="Equation" r:id="rId5" imgW="596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000500"/>
                        <a:ext cx="1254125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AutoShape 7"/>
          <p:cNvSpPr>
            <a:spLocks/>
          </p:cNvSpPr>
          <p:nvPr/>
        </p:nvSpPr>
        <p:spPr bwMode="auto">
          <a:xfrm rot="-5400000">
            <a:off x="4057650" y="996950"/>
            <a:ext cx="190500" cy="2514600"/>
          </a:xfrm>
          <a:prstGeom prst="leftBrace">
            <a:avLst>
              <a:gd name="adj1" fmla="val 91667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079" name="Text Box 8"/>
          <p:cNvSpPr txBox="1">
            <a:spLocks noChangeArrowheads="1"/>
          </p:cNvSpPr>
          <p:nvPr/>
        </p:nvSpPr>
        <p:spPr bwMode="auto">
          <a:xfrm>
            <a:off x="3946526" y="2383896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4949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89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2D transformations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030911" y="3655893"/>
            <a:ext cx="1138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Translate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601544" y="3655893"/>
            <a:ext cx="8647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Rotate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234111" y="2083304"/>
            <a:ext cx="800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Shear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794424" y="2078976"/>
            <a:ext cx="7620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Scale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676432"/>
              </p:ext>
            </p:extLst>
          </p:nvPr>
        </p:nvGraphicFramePr>
        <p:xfrm>
          <a:off x="5440360" y="1302784"/>
          <a:ext cx="2471738" cy="775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3" name="Equation" r:id="rId4" imgW="1282680" imgH="482400" progId="Equation.3">
                  <p:embed/>
                </p:oleObj>
              </mc:Choice>
              <mc:Fallback>
                <p:oleObj name="Equation" r:id="rId4" imgW="12826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0360" y="1302784"/>
                        <a:ext cx="2471738" cy="775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023442"/>
              </p:ext>
            </p:extLst>
          </p:nvPr>
        </p:nvGraphicFramePr>
        <p:xfrm>
          <a:off x="616974" y="2902452"/>
          <a:ext cx="3110551" cy="723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4" name="Equation" r:id="rId6" imgW="1688760" imgH="469800" progId="Equation.3">
                  <p:embed/>
                </p:oleObj>
              </mc:Choice>
              <mc:Fallback>
                <p:oleObj name="Equation" r:id="rId6" imgW="1688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74" y="2902452"/>
                        <a:ext cx="3110551" cy="723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97582"/>
              </p:ext>
            </p:extLst>
          </p:nvPr>
        </p:nvGraphicFramePr>
        <p:xfrm>
          <a:off x="770487" y="1194630"/>
          <a:ext cx="2624137" cy="865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5" name="Equation" r:id="rId8" imgW="1218960" imgH="482400" progId="Equation.3">
                  <p:embed/>
                </p:oleObj>
              </mc:Choice>
              <mc:Fallback>
                <p:oleObj name="Equation" r:id="rId8" imgW="1218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487" y="1194630"/>
                        <a:ext cx="2624137" cy="865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233868"/>
              </p:ext>
            </p:extLst>
          </p:nvPr>
        </p:nvGraphicFramePr>
        <p:xfrm>
          <a:off x="5343767" y="2703393"/>
          <a:ext cx="266809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6" name="Equation" r:id="rId10" imgW="1358640" imgH="698400" progId="Equation.3">
                  <p:embed/>
                </p:oleObj>
              </mc:Choice>
              <mc:Fallback>
                <p:oleObj name="Equation" r:id="rId10" imgW="13586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767" y="2703393"/>
                        <a:ext cx="266809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88595"/>
              </p:ext>
            </p:extLst>
          </p:nvPr>
        </p:nvGraphicFramePr>
        <p:xfrm>
          <a:off x="1066800" y="4229100"/>
          <a:ext cx="2667000" cy="1130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7" name="Equation" r:id="rId12" imgW="1371600" imgH="698400" progId="Equation.3">
                  <p:embed/>
                </p:oleObj>
              </mc:Choice>
              <mc:Fallback>
                <p:oleObj name="Equation" r:id="rId12" imgW="137160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229100"/>
                        <a:ext cx="2667000" cy="11309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1752600" y="5345668"/>
            <a:ext cx="783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Affine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00600" y="4229100"/>
            <a:ext cx="4191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Affine is any combination of translation, scale, rotation, shear</a:t>
            </a:r>
          </a:p>
        </p:txBody>
      </p:sp>
    </p:spTree>
    <p:extLst>
      <p:ext uri="{BB962C8B-B14F-4D97-AF65-F5344CB8AC3E}">
        <p14:creationId xmlns:p14="http://schemas.microsoft.com/office/powerpoint/2010/main" val="830882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101600"/>
            <a:ext cx="7770812" cy="698500"/>
          </a:xfrm>
        </p:spPr>
        <p:txBody>
          <a:bodyPr/>
          <a:lstStyle/>
          <a:p>
            <a:r>
              <a:rPr lang="en-US" dirty="0"/>
              <a:t>Affine Transformations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344083"/>
            <a:ext cx="8566150" cy="411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Affine transformations are combinations of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Linear transformations, and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Translations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Properties of affine transformations: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Lines map to lines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Parallel lines remain parallel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Ratios are preserved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Closed under composition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335854"/>
              </p:ext>
            </p:extLst>
          </p:nvPr>
        </p:nvGraphicFramePr>
        <p:xfrm>
          <a:off x="5791200" y="952501"/>
          <a:ext cx="2667000" cy="1131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4" name="Equation" r:id="rId4" imgW="1371600" imgH="698400" progId="Equation.3">
                  <p:embed/>
                </p:oleObj>
              </mc:Choice>
              <mc:Fallback>
                <p:oleObj name="Equation" r:id="rId4" imgW="137160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952501"/>
                        <a:ext cx="2667000" cy="1131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078412"/>
              </p:ext>
            </p:extLst>
          </p:nvPr>
        </p:nvGraphicFramePr>
        <p:xfrm>
          <a:off x="5740400" y="2667000"/>
          <a:ext cx="2755900" cy="1180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5" name="Equation" r:id="rId6" imgW="1358640" imgH="698400" progId="Equation.3">
                  <p:embed/>
                </p:oleObj>
              </mc:Choice>
              <mc:Fallback>
                <p:oleObj name="Equation" r:id="rId6" imgW="13586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400" y="2667000"/>
                        <a:ext cx="2755900" cy="1180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34200" y="212174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43517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63500"/>
            <a:ext cx="7770812" cy="698500"/>
          </a:xfrm>
        </p:spPr>
        <p:txBody>
          <a:bodyPr/>
          <a:lstStyle/>
          <a:p>
            <a:r>
              <a:rPr lang="en-US" dirty="0"/>
              <a:t>Projective Transformations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5494338" y="1206500"/>
          <a:ext cx="2811462" cy="986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2" name="Equation" r:id="rId3" imgW="1384200" imgH="583920" progId="Equation.3">
                  <p:embed/>
                </p:oleObj>
              </mc:Choice>
              <mc:Fallback>
                <p:oleObj name="Equation" r:id="rId3" imgW="138420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8" y="1206500"/>
                        <a:ext cx="2811462" cy="9868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1344083"/>
            <a:ext cx="8566150" cy="411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Projective transformations are combos of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Affine transformations, and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Projective warps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Properties of projective transformations: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Lines map to lines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FF"/>
                </a:solidFill>
                <a:latin typeface="Arial"/>
              </a:rPr>
              <a:t>Parallel lines do not necessarily remain parallel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FF"/>
                </a:solidFill>
                <a:latin typeface="Arial"/>
              </a:rPr>
              <a:t>Ratios are not preserved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Closed under composition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Models change of basis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kern="0" dirty="0">
                <a:solidFill>
                  <a:srgbClr val="0000FF"/>
                </a:solidFill>
                <a:latin typeface="Arial"/>
              </a:rPr>
              <a:t>Projective matrix is defined up to a scale (8 DOF)</a:t>
            </a:r>
          </a:p>
        </p:txBody>
      </p:sp>
    </p:spTree>
    <p:extLst>
      <p:ext uri="{BB962C8B-B14F-4D97-AF65-F5344CB8AC3E}">
        <p14:creationId xmlns:p14="http://schemas.microsoft.com/office/powerpoint/2010/main" val="3893722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image transformations (reference table)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1143000" y="1143000"/>
            <a:ext cx="647700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 l="6572" t="30191" r="4286" b="14952"/>
          <a:stretch>
            <a:fillRect/>
          </a:stretch>
        </p:blipFill>
        <p:spPr bwMode="auto">
          <a:xfrm>
            <a:off x="1409700" y="3048000"/>
            <a:ext cx="5943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162800" y="533028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</a:rPr>
              <a:t>Szeliski</a:t>
            </a:r>
            <a:r>
              <a:rPr lang="en-US" sz="2400" dirty="0">
                <a:solidFill>
                  <a:srgbClr val="C00000"/>
                </a:solidFill>
              </a:rPr>
              <a:t> 2.1</a:t>
            </a:r>
          </a:p>
        </p:txBody>
      </p:sp>
    </p:spTree>
    <p:extLst>
      <p:ext uri="{BB962C8B-B14F-4D97-AF65-F5344CB8AC3E}">
        <p14:creationId xmlns:p14="http://schemas.microsoft.com/office/powerpoint/2010/main" val="2989525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1206500"/>
            <a:ext cx="3429000" cy="279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solving for translation</a:t>
            </a:r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975" y="1520032"/>
            <a:ext cx="21415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1247776" y="1680105"/>
            <a:ext cx="1626246" cy="1172104"/>
            <a:chOff x="2051050" y="2600325"/>
            <a:chExt cx="1625895" cy="1406525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4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3</a:t>
              </a:r>
              <a:endParaRPr lang="en-US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81600" y="1206500"/>
            <a:ext cx="3429000" cy="279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8062" y="2182813"/>
            <a:ext cx="21415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519863" y="2342885"/>
            <a:ext cx="1626246" cy="1172104"/>
            <a:chOff x="2051050" y="2600325"/>
            <a:chExt cx="1625895" cy="1406525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57201" y="4254500"/>
            <a:ext cx="8525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Given matched points in {A} and {B}, estimate the translation of the object</a:t>
            </a: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3352800" y="4635500"/>
          <a:ext cx="2476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6" name="Equation" r:id="rId4" imgW="1206360" imgH="482400" progId="Equation.3">
                  <p:embed/>
                </p:oleObj>
              </mc:Choice>
              <mc:Fallback>
                <p:oleObj name="Equation" r:id="rId4" imgW="1206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635500"/>
                        <a:ext cx="247650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1898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698500"/>
            <a:ext cx="3429000" cy="279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solving for translation</a:t>
            </a:r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975" y="1012032"/>
            <a:ext cx="21415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100"/>
          <p:cNvGrpSpPr>
            <a:grpSpLocks/>
          </p:cNvGrpSpPr>
          <p:nvPr/>
        </p:nvGrpSpPr>
        <p:grpSpPr bwMode="auto">
          <a:xfrm>
            <a:off x="1247776" y="1172105"/>
            <a:ext cx="1626246" cy="1172104"/>
            <a:chOff x="2051050" y="2600325"/>
            <a:chExt cx="1625895" cy="1406525"/>
          </a:xfrm>
        </p:grpSpPr>
        <p:grpSp>
          <p:nvGrpSpPr>
            <p:cNvPr id="32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4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3</a:t>
              </a:r>
              <a:endParaRPr lang="en-US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81600" y="698500"/>
            <a:ext cx="3429000" cy="279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8062" y="1674813"/>
            <a:ext cx="21415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" name="Group 100"/>
          <p:cNvGrpSpPr>
            <a:grpSpLocks/>
          </p:cNvGrpSpPr>
          <p:nvPr/>
        </p:nvGrpSpPr>
        <p:grpSpPr bwMode="auto">
          <a:xfrm>
            <a:off x="6519863" y="1834886"/>
            <a:ext cx="1626246" cy="1172104"/>
            <a:chOff x="2051050" y="2600325"/>
            <a:chExt cx="1625895" cy="1406525"/>
          </a:xfrm>
        </p:grpSpPr>
        <p:grpSp>
          <p:nvGrpSpPr>
            <p:cNvPr id="58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9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3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85800" y="3390900"/>
            <a:ext cx="353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Least squares solution</a:t>
            </a: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6400800" y="3619500"/>
          <a:ext cx="2476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78" name="Equation" r:id="rId4" imgW="1206360" imgH="482400" progId="Equation.3">
                  <p:embed/>
                </p:oleObj>
              </mc:Choice>
              <mc:Fallback>
                <p:oleObj name="Equation" r:id="rId4" imgW="1206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619500"/>
                        <a:ext cx="247650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ight Arrow 80"/>
          <p:cNvSpPr/>
          <p:nvPr/>
        </p:nvSpPr>
        <p:spPr>
          <a:xfrm>
            <a:off x="4343400" y="2286000"/>
            <a:ext cx="60960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277266" y="1905000"/>
            <a:ext cx="74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 err="1">
                <a:solidFill>
                  <a:prstClr val="black"/>
                </a:solidFill>
              </a:rPr>
              <a:t>t</a:t>
            </a:r>
            <a:r>
              <a:rPr lang="en-US" baseline="-25000" dirty="0" err="1">
                <a:solidFill>
                  <a:prstClr val="black"/>
                </a:solidFill>
              </a:rPr>
              <a:t>x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t</a:t>
            </a:r>
            <a:r>
              <a:rPr lang="en-US" baseline="-25000" dirty="0" err="1">
                <a:solidFill>
                  <a:prstClr val="black"/>
                </a:solidFill>
              </a:rPr>
              <a:t>y</a:t>
            </a:r>
            <a:r>
              <a:rPr lang="en-US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62000" y="3771900"/>
            <a:ext cx="5486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Write down objective function</a:t>
            </a:r>
          </a:p>
          <a:p>
            <a:pPr marL="342900" indent="-342900">
              <a:buFontTx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Derived solution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600" dirty="0">
                <a:solidFill>
                  <a:prstClr val="black"/>
                </a:solidFill>
              </a:rPr>
              <a:t>Compute derivative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600" dirty="0">
                <a:solidFill>
                  <a:prstClr val="black"/>
                </a:solidFill>
              </a:rPr>
              <a:t>Compute solution</a:t>
            </a:r>
          </a:p>
          <a:p>
            <a:pPr marL="342900" indent="-342900">
              <a:buFontTx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Computational solution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600" dirty="0">
                <a:solidFill>
                  <a:prstClr val="black"/>
                </a:solidFill>
              </a:rPr>
              <a:t>Write in form Ax=b</a:t>
            </a:r>
          </a:p>
          <a:p>
            <a:pPr marL="800100" lvl="1" indent="-342900">
              <a:buFontTx/>
              <a:buAutoNum type="alphaLcParenR"/>
            </a:pPr>
            <a:r>
              <a:rPr lang="en-US" sz="1600" dirty="0">
                <a:solidFill>
                  <a:prstClr val="black"/>
                </a:solidFill>
              </a:rPr>
              <a:t>Solve using pseudo-inverse or </a:t>
            </a:r>
            <a:r>
              <a:rPr lang="en-US" sz="1600" dirty="0" err="1">
                <a:solidFill>
                  <a:prstClr val="black"/>
                </a:solidFill>
              </a:rPr>
              <a:t>eigenvalue</a:t>
            </a:r>
            <a:r>
              <a:rPr lang="en-US" sz="1600" dirty="0">
                <a:solidFill>
                  <a:prstClr val="black"/>
                </a:solidFill>
              </a:rPr>
              <a:t> decomposition</a:t>
            </a:r>
          </a:p>
        </p:txBody>
      </p:sp>
      <p:graphicFrame>
        <p:nvGraphicFramePr>
          <p:cNvPr id="237571" name="Object 3"/>
          <p:cNvGraphicFramePr>
            <a:graphicFrameLocks noChangeAspect="1"/>
          </p:cNvGraphicFramePr>
          <p:nvPr/>
        </p:nvGraphicFramePr>
        <p:xfrm>
          <a:off x="6553200" y="4477456"/>
          <a:ext cx="1905000" cy="1237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79" name="Equation" r:id="rId6" imgW="1498320" imgH="1168200" progId="Equation.3">
                  <p:embed/>
                </p:oleObj>
              </mc:Choice>
              <mc:Fallback>
                <p:oleObj name="Equation" r:id="rId6" imgW="1498320" imgH="116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477456"/>
                        <a:ext cx="1905000" cy="12375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2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698500"/>
            <a:ext cx="3429000" cy="279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solving for translation</a:t>
            </a:r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975" y="1012032"/>
            <a:ext cx="21415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1247776" y="1172105"/>
            <a:ext cx="1626246" cy="1172104"/>
            <a:chOff x="2051050" y="2600325"/>
            <a:chExt cx="1625895" cy="1406525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4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81600" y="698500"/>
            <a:ext cx="3429000" cy="279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8062" y="1674813"/>
            <a:ext cx="21415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519863" y="1834886"/>
            <a:ext cx="1626246" cy="1172104"/>
            <a:chOff x="2051050" y="2600325"/>
            <a:chExt cx="1625895" cy="1406525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85800" y="3937000"/>
            <a:ext cx="2783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RANSAC solution</a:t>
            </a: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6477000" y="4000500"/>
          <a:ext cx="2476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4" name="Equation" r:id="rId4" imgW="1206360" imgH="482400" progId="Equation.3">
                  <p:embed/>
                </p:oleObj>
              </mc:Choice>
              <mc:Fallback>
                <p:oleObj name="Equation" r:id="rId4" imgW="1206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000500"/>
                        <a:ext cx="247650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ight Arrow 80"/>
          <p:cNvSpPr/>
          <p:nvPr/>
        </p:nvSpPr>
        <p:spPr>
          <a:xfrm>
            <a:off x="4343400" y="2286000"/>
            <a:ext cx="60960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277266" y="1905000"/>
            <a:ext cx="74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 err="1">
                <a:solidFill>
                  <a:prstClr val="black"/>
                </a:solidFill>
              </a:rPr>
              <a:t>t</a:t>
            </a:r>
            <a:r>
              <a:rPr lang="en-US" baseline="-25000" dirty="0" err="1">
                <a:solidFill>
                  <a:prstClr val="black"/>
                </a:solidFill>
              </a:rPr>
              <a:t>x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t</a:t>
            </a:r>
            <a:r>
              <a:rPr lang="en-US" baseline="-25000" dirty="0" err="1">
                <a:solidFill>
                  <a:prstClr val="black"/>
                </a:solidFill>
              </a:rPr>
              <a:t>y</a:t>
            </a:r>
            <a:r>
              <a:rPr lang="en-US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62000" y="4268878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Sample a set of matching points (1 pair)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Solve for transformation parameters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Score parameters with number of inliers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Repeat steps 1-3 N times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581401" y="3556000"/>
            <a:ext cx="208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 outliers</a:t>
            </a:r>
          </a:p>
        </p:txBody>
      </p:sp>
      <p:sp>
        <p:nvSpPr>
          <p:cNvPr id="105" name="Rectangle 93"/>
          <p:cNvSpPr>
            <a:spLocks noChangeArrowheads="1"/>
          </p:cNvSpPr>
          <p:nvPr/>
        </p:nvSpPr>
        <p:spPr bwMode="auto">
          <a:xfrm>
            <a:off x="1295400" y="2413000"/>
            <a:ext cx="436951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 b="1" dirty="0">
                <a:solidFill>
                  <a:srgbClr val="FFFF00"/>
                </a:solidFill>
              </a:rPr>
              <a:t>A</a:t>
            </a:r>
            <a:r>
              <a:rPr lang="en-US" b="1" baseline="-25000" dirty="0">
                <a:solidFill>
                  <a:srgbClr val="FFFF00"/>
                </a:solidFill>
              </a:rPr>
              <a:t>4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6" name="Rectangle 93"/>
          <p:cNvSpPr>
            <a:spLocks noChangeArrowheads="1"/>
          </p:cNvSpPr>
          <p:nvPr/>
        </p:nvSpPr>
        <p:spPr bwMode="auto">
          <a:xfrm>
            <a:off x="2133600" y="1397000"/>
            <a:ext cx="436951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 b="1" dirty="0">
                <a:solidFill>
                  <a:srgbClr val="FFFF00"/>
                </a:solidFill>
              </a:rPr>
              <a:t>A</a:t>
            </a:r>
            <a:r>
              <a:rPr lang="en-US" b="1" baseline="-25000" dirty="0">
                <a:solidFill>
                  <a:srgbClr val="FFFF00"/>
                </a:solidFill>
              </a:rPr>
              <a:t>5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7" name="Rectangle 92"/>
          <p:cNvSpPr>
            <a:spLocks noChangeArrowheads="1"/>
          </p:cNvSpPr>
          <p:nvPr/>
        </p:nvSpPr>
        <p:spPr bwMode="auto">
          <a:xfrm>
            <a:off x="6781800" y="2794000"/>
            <a:ext cx="436951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solidFill>
                  <a:srgbClr val="FFFF00"/>
                </a:solidFill>
              </a:rPr>
              <a:t>B</a:t>
            </a:r>
            <a:r>
              <a:rPr lang="en-US" b="1" baseline="-25000" dirty="0">
                <a:solidFill>
                  <a:srgbClr val="FFFF00"/>
                </a:solidFill>
              </a:rPr>
              <a:t>5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8" name="Rectangle 91"/>
          <p:cNvSpPr>
            <a:spLocks noChangeArrowheads="1"/>
          </p:cNvSpPr>
          <p:nvPr/>
        </p:nvSpPr>
        <p:spPr bwMode="auto">
          <a:xfrm>
            <a:off x="6629400" y="1524000"/>
            <a:ext cx="436951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solidFill>
                  <a:srgbClr val="FFFF00"/>
                </a:solidFill>
              </a:rPr>
              <a:t>B</a:t>
            </a:r>
            <a:r>
              <a:rPr lang="en-US" b="1" baseline="-25000" dirty="0">
                <a:solidFill>
                  <a:srgbClr val="FFFF00"/>
                </a:solidFill>
              </a:rPr>
              <a:t>4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9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698500"/>
            <a:ext cx="3429000" cy="279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solving for translation</a:t>
            </a:r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975" y="1012032"/>
            <a:ext cx="21415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1247776" y="1172105"/>
            <a:ext cx="1626246" cy="1172104"/>
            <a:chOff x="2051050" y="2600325"/>
            <a:chExt cx="1625895" cy="1406525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4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3</a:t>
              </a:r>
              <a:endParaRPr lang="en-US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81600" y="698500"/>
            <a:ext cx="3429000" cy="279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8062" y="1674813"/>
            <a:ext cx="21415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519863" y="1834886"/>
            <a:ext cx="1626246" cy="1172104"/>
            <a:chOff x="2051050" y="2600325"/>
            <a:chExt cx="1625895" cy="1406525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857" cy="44319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85800" y="3843635"/>
            <a:ext cx="3963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Hough transform solution</a:t>
            </a: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6477000" y="4000500"/>
          <a:ext cx="2476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9" name="Equation" r:id="rId4" imgW="1206360" imgH="482400" progId="Equation.3">
                  <p:embed/>
                </p:oleObj>
              </mc:Choice>
              <mc:Fallback>
                <p:oleObj name="Equation" r:id="rId4" imgW="1206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000500"/>
                        <a:ext cx="247650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ight Arrow 80"/>
          <p:cNvSpPr/>
          <p:nvPr/>
        </p:nvSpPr>
        <p:spPr>
          <a:xfrm>
            <a:off x="4343400" y="2286000"/>
            <a:ext cx="60960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277266" y="1905000"/>
            <a:ext cx="74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 err="1">
                <a:solidFill>
                  <a:prstClr val="black"/>
                </a:solidFill>
              </a:rPr>
              <a:t>t</a:t>
            </a:r>
            <a:r>
              <a:rPr lang="en-US" baseline="-25000" dirty="0" err="1">
                <a:solidFill>
                  <a:prstClr val="black"/>
                </a:solidFill>
              </a:rPr>
              <a:t>x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t</a:t>
            </a:r>
            <a:r>
              <a:rPr lang="en-US" baseline="-25000" dirty="0" err="1">
                <a:solidFill>
                  <a:prstClr val="black"/>
                </a:solidFill>
              </a:rPr>
              <a:t>y</a:t>
            </a:r>
            <a:r>
              <a:rPr lang="en-US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09600" y="4199572"/>
            <a:ext cx="502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Initialize a grid of parameter values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Each matched pair casts a vote for consistent values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Find the parameters with the most votes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Solve using least squares with inliers</a:t>
            </a:r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895600" y="2476501"/>
            <a:ext cx="1247499" cy="845344"/>
            <a:chOff x="1905000" y="1905000"/>
            <a:chExt cx="2494997" cy="2028825"/>
          </a:xfrm>
        </p:grpSpPr>
        <p:pic>
          <p:nvPicPr>
            <p:cNvPr id="58" name="Picture 5" descr="obj14_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5000" y="1905000"/>
              <a:ext cx="2141538" cy="202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9" name="Group 100"/>
            <p:cNvGrpSpPr>
              <a:grpSpLocks/>
            </p:cNvGrpSpPr>
            <p:nvPr/>
          </p:nvGrpSpPr>
          <p:grpSpPr bwMode="auto">
            <a:xfrm>
              <a:off x="2336800" y="2097087"/>
              <a:ext cx="2063197" cy="1786510"/>
              <a:chOff x="2051050" y="2600325"/>
              <a:chExt cx="2062752" cy="1786510"/>
            </a:xfrm>
          </p:grpSpPr>
          <p:grpSp>
            <p:nvGrpSpPr>
              <p:cNvPr id="60" name="Group 7"/>
              <p:cNvGrpSpPr>
                <a:grpSpLocks/>
              </p:cNvGrpSpPr>
              <p:nvPr/>
            </p:nvGrpSpPr>
            <p:grpSpPr bwMode="auto">
              <a:xfrm>
                <a:off x="2051050" y="3500438"/>
                <a:ext cx="73025" cy="73025"/>
                <a:chOff x="1292" y="2205"/>
                <a:chExt cx="46" cy="46"/>
              </a:xfrm>
            </p:grpSpPr>
            <p:sp>
              <p:nvSpPr>
                <p:cNvPr id="99" name="Line 8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1" name="Group 10"/>
              <p:cNvGrpSpPr>
                <a:grpSpLocks/>
              </p:cNvGrpSpPr>
              <p:nvPr/>
            </p:nvGrpSpPr>
            <p:grpSpPr bwMode="auto">
              <a:xfrm>
                <a:off x="2087563" y="2708275"/>
                <a:ext cx="73025" cy="73025"/>
                <a:chOff x="1292" y="2205"/>
                <a:chExt cx="46" cy="46"/>
              </a:xfrm>
            </p:grpSpPr>
            <p:sp>
              <p:nvSpPr>
                <p:cNvPr id="97" name="Line 11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2" name="Group 13"/>
              <p:cNvGrpSpPr>
                <a:grpSpLocks/>
              </p:cNvGrpSpPr>
              <p:nvPr/>
            </p:nvGrpSpPr>
            <p:grpSpPr bwMode="auto">
              <a:xfrm>
                <a:off x="2374900" y="2995613"/>
                <a:ext cx="73025" cy="73025"/>
                <a:chOff x="1292" y="2205"/>
                <a:chExt cx="46" cy="46"/>
              </a:xfrm>
            </p:grpSpPr>
            <p:sp>
              <p:nvSpPr>
                <p:cNvPr id="95" name="Line 1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3" name="Group 16"/>
              <p:cNvGrpSpPr>
                <a:grpSpLocks/>
              </p:cNvGrpSpPr>
              <p:nvPr/>
            </p:nvGrpSpPr>
            <p:grpSpPr bwMode="auto">
              <a:xfrm>
                <a:off x="3238500" y="3571875"/>
                <a:ext cx="73025" cy="73025"/>
                <a:chOff x="1292" y="2205"/>
                <a:chExt cx="46" cy="46"/>
              </a:xfrm>
            </p:grpSpPr>
            <p:sp>
              <p:nvSpPr>
                <p:cNvPr id="93" name="Line 1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4" name="Group 19"/>
              <p:cNvGrpSpPr>
                <a:grpSpLocks/>
              </p:cNvGrpSpPr>
              <p:nvPr/>
            </p:nvGrpSpPr>
            <p:grpSpPr bwMode="auto">
              <a:xfrm>
                <a:off x="2986088" y="3933825"/>
                <a:ext cx="73025" cy="73025"/>
                <a:chOff x="1292" y="2205"/>
                <a:chExt cx="46" cy="46"/>
              </a:xfrm>
            </p:grpSpPr>
            <p:sp>
              <p:nvSpPr>
                <p:cNvPr id="91" name="Line 2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5" name="Group 22"/>
              <p:cNvGrpSpPr>
                <a:grpSpLocks/>
              </p:cNvGrpSpPr>
              <p:nvPr/>
            </p:nvGrpSpPr>
            <p:grpSpPr bwMode="auto">
              <a:xfrm>
                <a:off x="3130550" y="2673350"/>
                <a:ext cx="73025" cy="73025"/>
                <a:chOff x="1292" y="2205"/>
                <a:chExt cx="46" cy="46"/>
              </a:xfrm>
            </p:grpSpPr>
            <p:sp>
              <p:nvSpPr>
                <p:cNvPr id="89" name="Line 2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6" name="Rectangle 91"/>
              <p:cNvSpPr>
                <a:spLocks noChangeArrowheads="1"/>
              </p:cNvSpPr>
              <p:nvPr/>
            </p:nvSpPr>
            <p:spPr bwMode="auto">
              <a:xfrm>
                <a:off x="2124074" y="2600325"/>
                <a:ext cx="873713" cy="88639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 b="1" dirty="0">
                    <a:solidFill>
                      <a:srgbClr val="FFFF00"/>
                    </a:solidFill>
                  </a:rPr>
                  <a:t>A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4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7" name="Rectangle 92"/>
              <p:cNvSpPr>
                <a:spLocks noChangeArrowheads="1"/>
              </p:cNvSpPr>
              <p:nvPr/>
            </p:nvSpPr>
            <p:spPr bwMode="auto">
              <a:xfrm>
                <a:off x="2051050" y="3429002"/>
                <a:ext cx="873713" cy="88639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 b="1" dirty="0">
                    <a:solidFill>
                      <a:srgbClr val="FFFF00"/>
                    </a:solidFill>
                  </a:rPr>
                  <a:t>A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5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" name="Rectangle 93"/>
              <p:cNvSpPr>
                <a:spLocks noChangeArrowheads="1"/>
              </p:cNvSpPr>
              <p:nvPr/>
            </p:nvSpPr>
            <p:spPr bwMode="auto">
              <a:xfrm>
                <a:off x="3240089" y="3500438"/>
                <a:ext cx="873713" cy="88639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 b="1" dirty="0">
                    <a:solidFill>
                      <a:srgbClr val="FFFF00"/>
                    </a:solidFill>
                  </a:rPr>
                  <a:t>A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6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>
            <a:off x="5334001" y="825501"/>
            <a:ext cx="1247499" cy="845344"/>
            <a:chOff x="6400800" y="304800"/>
            <a:chExt cx="2494997" cy="2028825"/>
          </a:xfrm>
        </p:grpSpPr>
        <p:pic>
          <p:nvPicPr>
            <p:cNvPr id="102" name="Picture 5" descr="obj14_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00800" y="304800"/>
              <a:ext cx="2141538" cy="202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6832600" y="496887"/>
              <a:ext cx="2063197" cy="1786510"/>
              <a:chOff x="2051050" y="2600325"/>
              <a:chExt cx="2062752" cy="1786510"/>
            </a:xfrm>
          </p:grpSpPr>
          <p:grpSp>
            <p:nvGrpSpPr>
              <p:cNvPr id="104" name="Group 7"/>
              <p:cNvGrpSpPr>
                <a:grpSpLocks/>
              </p:cNvGrpSpPr>
              <p:nvPr/>
            </p:nvGrpSpPr>
            <p:grpSpPr bwMode="auto">
              <a:xfrm>
                <a:off x="2051050" y="3500438"/>
                <a:ext cx="73025" cy="73025"/>
                <a:chOff x="1292" y="2205"/>
                <a:chExt cx="46" cy="46"/>
              </a:xfrm>
            </p:grpSpPr>
            <p:sp>
              <p:nvSpPr>
                <p:cNvPr id="123" name="Line 8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5" name="Group 10"/>
              <p:cNvGrpSpPr>
                <a:grpSpLocks/>
              </p:cNvGrpSpPr>
              <p:nvPr/>
            </p:nvGrpSpPr>
            <p:grpSpPr bwMode="auto">
              <a:xfrm>
                <a:off x="2087563" y="2708275"/>
                <a:ext cx="73025" cy="73025"/>
                <a:chOff x="1292" y="2205"/>
                <a:chExt cx="46" cy="46"/>
              </a:xfrm>
            </p:grpSpPr>
            <p:sp>
              <p:nvSpPr>
                <p:cNvPr id="121" name="Line 11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6" name="Group 13"/>
              <p:cNvGrpSpPr>
                <a:grpSpLocks/>
              </p:cNvGrpSpPr>
              <p:nvPr/>
            </p:nvGrpSpPr>
            <p:grpSpPr bwMode="auto">
              <a:xfrm>
                <a:off x="2374900" y="2995613"/>
                <a:ext cx="73025" cy="73025"/>
                <a:chOff x="1292" y="2205"/>
                <a:chExt cx="46" cy="46"/>
              </a:xfrm>
            </p:grpSpPr>
            <p:sp>
              <p:nvSpPr>
                <p:cNvPr id="119" name="Line 1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Group 16"/>
              <p:cNvGrpSpPr>
                <a:grpSpLocks/>
              </p:cNvGrpSpPr>
              <p:nvPr/>
            </p:nvGrpSpPr>
            <p:grpSpPr bwMode="auto">
              <a:xfrm>
                <a:off x="3238500" y="3571875"/>
                <a:ext cx="73025" cy="73025"/>
                <a:chOff x="1292" y="2205"/>
                <a:chExt cx="46" cy="46"/>
              </a:xfrm>
            </p:grpSpPr>
            <p:sp>
              <p:nvSpPr>
                <p:cNvPr id="117" name="Line 1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8" name="Group 19"/>
              <p:cNvGrpSpPr>
                <a:grpSpLocks/>
              </p:cNvGrpSpPr>
              <p:nvPr/>
            </p:nvGrpSpPr>
            <p:grpSpPr bwMode="auto">
              <a:xfrm>
                <a:off x="2986088" y="3933825"/>
                <a:ext cx="73025" cy="73025"/>
                <a:chOff x="1292" y="2205"/>
                <a:chExt cx="46" cy="46"/>
              </a:xfrm>
            </p:grpSpPr>
            <p:sp>
              <p:nvSpPr>
                <p:cNvPr id="115" name="Line 2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9" name="Group 22"/>
              <p:cNvGrpSpPr>
                <a:grpSpLocks/>
              </p:cNvGrpSpPr>
              <p:nvPr/>
            </p:nvGrpSpPr>
            <p:grpSpPr bwMode="auto">
              <a:xfrm>
                <a:off x="3130550" y="2673350"/>
                <a:ext cx="73025" cy="73025"/>
                <a:chOff x="1292" y="2205"/>
                <a:chExt cx="46" cy="46"/>
              </a:xfrm>
            </p:grpSpPr>
            <p:sp>
              <p:nvSpPr>
                <p:cNvPr id="113" name="Line 2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Rectangle 91"/>
              <p:cNvSpPr>
                <a:spLocks noChangeArrowheads="1"/>
              </p:cNvSpPr>
              <p:nvPr/>
            </p:nvSpPr>
            <p:spPr bwMode="auto">
              <a:xfrm>
                <a:off x="2124074" y="2600325"/>
                <a:ext cx="873713" cy="88639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>
                    <a:solidFill>
                      <a:srgbClr val="FFFF00"/>
                    </a:solidFill>
                  </a:rPr>
                  <a:t>B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4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11" name="Rectangle 92"/>
              <p:cNvSpPr>
                <a:spLocks noChangeArrowheads="1"/>
              </p:cNvSpPr>
              <p:nvPr/>
            </p:nvSpPr>
            <p:spPr bwMode="auto">
              <a:xfrm>
                <a:off x="2051050" y="3429002"/>
                <a:ext cx="873713" cy="88639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>
                    <a:solidFill>
                      <a:srgbClr val="FFFF00"/>
                    </a:solidFill>
                  </a:rPr>
                  <a:t>B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5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12" name="Rectangle 93"/>
              <p:cNvSpPr>
                <a:spLocks noChangeArrowheads="1"/>
              </p:cNvSpPr>
              <p:nvPr/>
            </p:nvSpPr>
            <p:spPr bwMode="auto">
              <a:xfrm>
                <a:off x="3240089" y="3500438"/>
                <a:ext cx="873713" cy="88639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>
                    <a:solidFill>
                      <a:srgbClr val="FFFF00"/>
                    </a:solidFill>
                  </a:rPr>
                  <a:t>B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6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990601" y="3492500"/>
            <a:ext cx="725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 outliers, multiple objects, and/or many-to-one matches</a:t>
            </a:r>
          </a:p>
        </p:txBody>
      </p:sp>
    </p:spTree>
    <p:extLst>
      <p:ext uri="{BB962C8B-B14F-4D97-AF65-F5344CB8AC3E}">
        <p14:creationId xmlns:p14="http://schemas.microsoft.com/office/powerpoint/2010/main" val="324585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4192A9B9-172A-7740-8CDB-FBE913B70ACB}" type="slidenum">
              <a:rPr lang="en-US"/>
              <a:pPr/>
              <a:t>4</a:t>
            </a:fld>
            <a:endParaRPr lang="en-US"/>
          </a:p>
        </p:txBody>
      </p:sp>
      <p:sp>
        <p:nvSpPr>
          <p:cNvPr id="1140738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Line fitting : Recap</a:t>
            </a:r>
          </a:p>
        </p:txBody>
      </p:sp>
      <p:sp>
        <p:nvSpPr>
          <p:cNvPr id="1140739" name="Content Placeholder 2"/>
          <p:cNvSpPr>
            <a:spLocks noGrp="1"/>
          </p:cNvSpPr>
          <p:nvPr>
            <p:ph idx="4294967295"/>
          </p:nvPr>
        </p:nvSpPr>
        <p:spPr>
          <a:xfrm>
            <a:off x="446088" y="1001448"/>
            <a:ext cx="8229600" cy="508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400">
                <a:latin typeface="Arial" charset="0"/>
              </a:rPr>
              <a:t>Why fit lines?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400">
                <a:latin typeface="Arial" charset="0"/>
              </a:rPr>
              <a:t>	Many objects characterized by presence of straight lines</a:t>
            </a:r>
          </a:p>
        </p:txBody>
      </p:sp>
      <p:pic>
        <p:nvPicPr>
          <p:cNvPr id="1140740" name="Picture 2" descr="http://www.talonmorris.com/Photos/Memories/07%20UT%20Tow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822979"/>
            <a:ext cx="268605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592138" y="3600979"/>
            <a:ext cx="23622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1125538" y="3346979"/>
            <a:ext cx="17526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5400000" flipH="1" flipV="1">
            <a:off x="1310482" y="2933436"/>
            <a:ext cx="698500" cy="15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 rot="5400000" flipH="1" flipV="1">
            <a:off x="1843882" y="2996936"/>
            <a:ext cx="698500" cy="15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1354138" y="3981979"/>
            <a:ext cx="9144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1000" y="4864100"/>
            <a:ext cx="8610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rgbClr val="000000"/>
                </a:solidFill>
              </a:rPr>
              <a:t>Wait, why aren</a:t>
            </a:r>
            <a:r>
              <a:rPr lang="ja-JP" altLang="en-US" sz="2400">
                <a:solidFill>
                  <a:srgbClr val="000000"/>
                </a:solidFill>
              </a:rPr>
              <a:t>’</a:t>
            </a:r>
            <a:r>
              <a:rPr lang="en-US" sz="2400">
                <a:solidFill>
                  <a:srgbClr val="000000"/>
                </a:solidFill>
              </a:rPr>
              <a:t>t we done just by running edge detection?</a:t>
            </a:r>
          </a:p>
        </p:txBody>
      </p:sp>
      <p:pic>
        <p:nvPicPr>
          <p:cNvPr id="1140747" name="Picture 4" descr="http://www.segger.com/jpg/EvalBoards/Explorer_16_Microchip_600x46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8" y="2267479"/>
            <a:ext cx="2246312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3868738" y="2584979"/>
            <a:ext cx="9906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4021139" y="2330979"/>
            <a:ext cx="712787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>
            <a:off x="4097338" y="2902479"/>
            <a:ext cx="6096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pic>
        <p:nvPicPr>
          <p:cNvPr id="1140751" name="Picture 6" descr="http://www.apwa.net/Images/Publications/Reporter/Sidewalk%20-%20Enlarged%20Tree%20Wel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39" y="2013479"/>
            <a:ext cx="26828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rot="16200000" flipV="1">
            <a:off x="6555582" y="3455723"/>
            <a:ext cx="952500" cy="22701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43" name="Straight Connector 42"/>
          <p:cNvCxnSpPr>
            <a:cxnSpLocks noChangeShapeType="1"/>
          </p:cNvCxnSpPr>
          <p:nvPr/>
        </p:nvCxnSpPr>
        <p:spPr bwMode="auto">
          <a:xfrm rot="5400000" flipH="1" flipV="1">
            <a:off x="5601494" y="2831835"/>
            <a:ext cx="1333500" cy="8397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45" name="Straight Connector 44"/>
          <p:cNvCxnSpPr>
            <a:cxnSpLocks noChangeShapeType="1"/>
          </p:cNvCxnSpPr>
          <p:nvPr/>
        </p:nvCxnSpPr>
        <p:spPr bwMode="auto">
          <a:xfrm>
            <a:off x="6916738" y="3092979"/>
            <a:ext cx="685800" cy="132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sp>
        <p:nvSpPr>
          <p:cNvPr id="1140755" name="TextBox 19"/>
          <p:cNvSpPr txBox="1">
            <a:spLocks noChangeArrowheads="1"/>
          </p:cNvSpPr>
          <p:nvPr/>
        </p:nvSpPr>
        <p:spPr bwMode="auto">
          <a:xfrm>
            <a:off x="7696200" y="5458355"/>
            <a:ext cx="1828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Kristen Grauman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426056"/>
      </p:ext>
    </p:extLst>
  </p:cSld>
  <p:clrMapOvr>
    <a:masterClrMapping/>
  </p:clrMapOvr>
  <p:transition spd="slow" advTm="1046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42B1F58-872E-4589-979F-0F930E17817C}" type="slidenum">
              <a:rPr lang="en-US" sz="1400"/>
              <a:pPr eaLnBrk="1" hangingPunct="1"/>
              <a:t>40</a:t>
            </a:fld>
            <a:endParaRPr lang="en-US" sz="1400"/>
          </a:p>
        </p:txBody>
      </p:sp>
      <p:sp>
        <p:nvSpPr>
          <p:cNvPr id="1207298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Today</a:t>
            </a:r>
            <a:endParaRPr lang="tr-TR">
              <a:ea typeface="+mj-ea"/>
            </a:endParaRP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89000"/>
            <a:ext cx="8229600" cy="3644900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ea typeface="+mn-ea"/>
              </a:rPr>
              <a:t>Fitting Continued </a:t>
            </a:r>
          </a:p>
          <a:p>
            <a:pPr lvl="1">
              <a:defRPr/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RANSAC (Random Sample Consensus Method)</a:t>
            </a:r>
          </a:p>
          <a:p>
            <a:pPr>
              <a:defRPr/>
            </a:pPr>
            <a:r>
              <a:rPr lang="en-US" b="1" dirty="0">
                <a:solidFill>
                  <a:srgbClr val="800000"/>
                </a:solidFill>
                <a:ea typeface="+mn-ea"/>
              </a:rPr>
              <a:t>Interest Points </a:t>
            </a:r>
          </a:p>
          <a:p>
            <a:pPr lvl="1">
              <a:defRPr/>
            </a:pPr>
            <a:r>
              <a:rPr lang="en-US" b="1" dirty="0">
                <a:solidFill>
                  <a:srgbClr val="800000"/>
                </a:solidFill>
                <a:ea typeface="+mn-ea"/>
              </a:rPr>
              <a:t>Detection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>
              <a:ea typeface="+mn-ea"/>
            </a:endParaRPr>
          </a:p>
          <a:p>
            <a:pPr marL="0" indent="0">
              <a:buNone/>
              <a:defRPr/>
            </a:pPr>
            <a:endParaRPr lang="en-US" sz="2800" dirty="0">
              <a:ea typeface="+mn-ea"/>
            </a:endParaRPr>
          </a:p>
          <a:p>
            <a:pPr marL="0" indent="0">
              <a:buNone/>
              <a:defRPr/>
            </a:pPr>
            <a:r>
              <a:rPr lang="en-US" sz="2000" b="1" dirty="0">
                <a:solidFill>
                  <a:srgbClr val="3366FF"/>
                </a:solidFill>
                <a:ea typeface="+mn-ea"/>
              </a:rPr>
              <a:t>Slide Credits: Kristen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Grauman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Derek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Hoeim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James Hays, Larry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Zitnick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Antonio </a:t>
            </a:r>
            <a:r>
              <a:rPr lang="en-US" sz="2000" b="1" dirty="0" err="1">
                <a:solidFill>
                  <a:srgbClr val="3366FF"/>
                </a:solidFill>
                <a:ea typeface="+mn-ea"/>
              </a:rPr>
              <a:t>Torralba</a:t>
            </a:r>
            <a:r>
              <a:rPr lang="en-US" sz="2000" b="1" dirty="0">
                <a:solidFill>
                  <a:srgbClr val="3366FF"/>
                </a:solidFill>
                <a:ea typeface="+mn-ea"/>
              </a:rPr>
              <a:t>, CS131@Stanford</a:t>
            </a:r>
            <a:endParaRPr lang="tr-TR" sz="2400" b="1" dirty="0">
              <a:solidFill>
                <a:srgbClr val="3366FF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7829103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DE181FF-084E-42BC-BC70-1846F9F3EB73}" type="slidenum">
              <a:rPr lang="en-US" sz="1400"/>
              <a:pPr eaLnBrk="1" hangingPunct="1"/>
              <a:t>41</a:t>
            </a:fld>
            <a:endParaRPr lang="en-US" sz="1400"/>
          </a:p>
        </p:txBody>
      </p:sp>
      <p:sp>
        <p:nvSpPr>
          <p:cNvPr id="7170" name="TextBox 6"/>
          <p:cNvSpPr txBox="1">
            <a:spLocks noChangeArrowheads="1"/>
          </p:cNvSpPr>
          <p:nvPr/>
        </p:nvSpPr>
        <p:spPr bwMode="auto">
          <a:xfrm>
            <a:off x="1981203" y="972349"/>
            <a:ext cx="18260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  <a:t>Find a bottle:</a:t>
            </a:r>
          </a:p>
        </p:txBody>
      </p:sp>
      <p:pic>
        <p:nvPicPr>
          <p:cNvPr id="7171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4" t="51431"/>
          <a:stretch>
            <a:fillRect/>
          </a:stretch>
        </p:blipFill>
        <p:spPr bwMode="auto">
          <a:xfrm>
            <a:off x="409581" y="1513417"/>
            <a:ext cx="3243263" cy="173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15"/>
          <p:cNvSpPr txBox="1">
            <a:spLocks noChangeArrowheads="1"/>
          </p:cNvSpPr>
          <p:nvPr/>
        </p:nvSpPr>
        <p:spPr bwMode="auto">
          <a:xfrm>
            <a:off x="300049" y="894297"/>
            <a:ext cx="1586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  <a:t>Categories</a:t>
            </a:r>
          </a:p>
        </p:txBody>
      </p:sp>
      <p:sp>
        <p:nvSpPr>
          <p:cNvPr id="7173" name="TextBox 21"/>
          <p:cNvSpPr txBox="1">
            <a:spLocks noChangeArrowheads="1"/>
          </p:cNvSpPr>
          <p:nvPr/>
        </p:nvSpPr>
        <p:spPr bwMode="auto">
          <a:xfrm>
            <a:off x="4795838" y="895620"/>
            <a:ext cx="1415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  <a:t>Instances</a:t>
            </a:r>
          </a:p>
        </p:txBody>
      </p:sp>
      <p:pic>
        <p:nvPicPr>
          <p:cNvPr id="7174" name="Picture 4" descr="t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" r="42500" b="29834"/>
          <a:stretch>
            <a:fillRect/>
          </a:stretch>
        </p:blipFill>
        <p:spPr bwMode="auto">
          <a:xfrm>
            <a:off x="5181602" y="1460500"/>
            <a:ext cx="3508375" cy="178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TextBox 6"/>
          <p:cNvSpPr txBox="1">
            <a:spLocks noChangeArrowheads="1"/>
          </p:cNvSpPr>
          <p:nvPr/>
        </p:nvSpPr>
        <p:spPr bwMode="auto">
          <a:xfrm>
            <a:off x="6172206" y="908850"/>
            <a:ext cx="2945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  <a:t>Find these two objects</a:t>
            </a:r>
          </a:p>
        </p:txBody>
      </p:sp>
      <p:sp>
        <p:nvSpPr>
          <p:cNvPr id="7176" name="TextBox 24"/>
          <p:cNvSpPr txBox="1">
            <a:spLocks noChangeArrowheads="1"/>
          </p:cNvSpPr>
          <p:nvPr/>
        </p:nvSpPr>
        <p:spPr bwMode="auto">
          <a:xfrm>
            <a:off x="719301" y="3536157"/>
            <a:ext cx="3098474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  <a:t>Can</a:t>
            </a:r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  <a:t>’</a:t>
            </a:r>
            <a:r>
              <a:rPr lang="en-US" altLang="ja-JP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  <a:t>t do</a:t>
            </a:r>
          </a:p>
          <a:p>
            <a:pPr algn="ctr" eaLnBrk="1" hangingPunct="1"/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  <a:t>unless you do not </a:t>
            </a:r>
            <a:b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  <a:t>care about few errors…</a:t>
            </a:r>
          </a:p>
        </p:txBody>
      </p:sp>
      <p:sp>
        <p:nvSpPr>
          <p:cNvPr id="7177" name="TextBox 25"/>
          <p:cNvSpPr txBox="1">
            <a:spLocks noChangeArrowheads="1"/>
          </p:cNvSpPr>
          <p:nvPr/>
        </p:nvSpPr>
        <p:spPr bwMode="auto">
          <a:xfrm>
            <a:off x="6929438" y="3536161"/>
            <a:ext cx="14670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华文宋体" charset="-122"/>
                <a:sym typeface="Times New Roman" panose="02020603050405020304" pitchFamily="18" charset="0"/>
              </a:rPr>
              <a:t>Can nail it</a:t>
            </a:r>
          </a:p>
        </p:txBody>
      </p:sp>
      <p:sp>
        <p:nvSpPr>
          <p:cNvPr id="1623050" name="Title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825500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50800" tIns="50800" bIns="50800"/>
          <a:lstStyle/>
          <a:p>
            <a:pPr eaLnBrk="1" hangingPunct="1"/>
            <a:r>
              <a:rPr lang="en-US"/>
              <a:t>Finding the </a:t>
            </a:r>
            <a:r>
              <a:rPr lang="ja-JP" altLang="en-US"/>
              <a:t>“</a:t>
            </a:r>
            <a:r>
              <a:rPr lang="en-US" altLang="ja-JP"/>
              <a:t>same</a:t>
            </a:r>
            <a:r>
              <a:rPr lang="ja-JP" altLang="en-US"/>
              <a:t>”</a:t>
            </a:r>
            <a:r>
              <a:rPr lang="en-US" altLang="ja-JP"/>
              <a:t> thing across images</a:t>
            </a:r>
            <a:endParaRPr lang="en-US"/>
          </a:p>
        </p:txBody>
      </p:sp>
      <p:sp>
        <p:nvSpPr>
          <p:cNvPr id="1623051" name="Text Box 11"/>
          <p:cNvSpPr txBox="1">
            <a:spLocks noChangeArrowheads="1"/>
          </p:cNvSpPr>
          <p:nvPr/>
        </p:nvSpPr>
        <p:spPr bwMode="auto">
          <a:xfrm>
            <a:off x="6" y="5451745"/>
            <a:ext cx="20275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  <a:cs typeface="Arial" charset="0"/>
              </a:rPr>
              <a:t>Slide credit: A. Torralba</a:t>
            </a:r>
          </a:p>
        </p:txBody>
      </p:sp>
    </p:spTree>
    <p:extLst>
      <p:ext uri="{BB962C8B-B14F-4D97-AF65-F5344CB8AC3E}">
        <p14:creationId xmlns:p14="http://schemas.microsoft.com/office/powerpoint/2010/main" val="660595370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21FA2ED-3644-4C06-A051-932E5F7755BA}" type="slidenum">
              <a:rPr lang="en-US" sz="1400"/>
              <a:pPr eaLnBrk="1" hangingPunct="1"/>
              <a:t>42</a:t>
            </a:fld>
            <a:endParaRPr lang="en-US" sz="1400"/>
          </a:p>
        </p:txBody>
      </p:sp>
      <p:sp>
        <p:nvSpPr>
          <p:cNvPr id="1624066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50800" tIns="50800" bIns="50800"/>
          <a:lstStyle/>
          <a:p>
            <a:pPr eaLnBrk="1" hangingPunct="1">
              <a:defRPr/>
            </a:pPr>
            <a:endParaRPr lang="en-US">
              <a:ea typeface="+mj-ea"/>
            </a:endParaRPr>
          </a:p>
        </p:txBody>
      </p:sp>
      <p:sp>
        <p:nvSpPr>
          <p:cNvPr id="1624067" name="Rectangle 3"/>
          <p:cNvSpPr>
            <a:spLocks noGrp="1" noChangeArrowheads="1"/>
          </p:cNvSpPr>
          <p:nvPr>
            <p:ph type="body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50800" tIns="50800" bIns="50800"/>
          <a:lstStyle/>
          <a:p>
            <a:pPr marL="382588" eaLnBrk="1" hangingPunct="1">
              <a:defRPr/>
            </a:pPr>
            <a:endParaRPr lang="en-US">
              <a:ea typeface="+mn-ea"/>
            </a:endParaRPr>
          </a:p>
        </p:txBody>
      </p:sp>
      <p:pic>
        <p:nvPicPr>
          <p:cNvPr id="8196" name="Picture 4" descr="t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6"/>
            <a:ext cx="9144000" cy="398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4069" name="Text Box 5"/>
          <p:cNvSpPr txBox="1">
            <a:spLocks noChangeArrowheads="1"/>
          </p:cNvSpPr>
          <p:nvPr/>
        </p:nvSpPr>
        <p:spPr bwMode="auto">
          <a:xfrm>
            <a:off x="6" y="5451745"/>
            <a:ext cx="20275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  <a:cs typeface="Arial" charset="0"/>
              </a:rPr>
              <a:t>Slide credit: A. Torralba</a:t>
            </a:r>
          </a:p>
        </p:txBody>
      </p:sp>
    </p:spTree>
    <p:extLst>
      <p:ext uri="{BB962C8B-B14F-4D97-AF65-F5344CB8AC3E}">
        <p14:creationId xmlns:p14="http://schemas.microsoft.com/office/powerpoint/2010/main" val="409862907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050" name="Title 10"/>
          <p:cNvSpPr>
            <a:spLocks noGrp="1"/>
          </p:cNvSpPr>
          <p:nvPr>
            <p:ph type="title" idx="4294967295"/>
          </p:nvPr>
        </p:nvSpPr>
        <p:spPr>
          <a:xfrm>
            <a:off x="76200" y="0"/>
            <a:ext cx="9144000" cy="825500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50800" tIns="50800" bIns="50800"/>
          <a:lstStyle/>
          <a:p>
            <a:pPr eaLnBrk="1" hangingPunct="1"/>
            <a:r>
              <a:rPr lang="en-US" dirty="0"/>
              <a:t>Image Matching is a challenging problem</a:t>
            </a:r>
          </a:p>
        </p:txBody>
      </p:sp>
      <p:pic>
        <p:nvPicPr>
          <p:cNvPr id="2" name="Picture 1" descr="Screen Shot 2016-03-08 at 22.11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334"/>
            <a:ext cx="9144000" cy="4092393"/>
          </a:xfrm>
          <a:prstGeom prst="rect">
            <a:avLst/>
          </a:prstGeom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0" y="5451745"/>
            <a:ext cx="27292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 charset="0"/>
                <a:ea typeface="ＭＳ Ｐゴシック" charset="0"/>
                <a:cs typeface="Arial" charset="0"/>
              </a:rPr>
              <a:t>Slide credit: </a:t>
            </a:r>
            <a:r>
              <a:rPr lang="en-US" sz="1400" dirty="0" err="1">
                <a:latin typeface="Arial" charset="0"/>
                <a:ea typeface="ＭＳ Ｐゴシック" charset="0"/>
                <a:cs typeface="Arial" charset="0"/>
              </a:rPr>
              <a:t>Niebles</a:t>
            </a:r>
            <a:r>
              <a:rPr lang="en-US" sz="1400" dirty="0">
                <a:latin typeface="Arial" charset="0"/>
                <a:ea typeface="ＭＳ Ｐゴシック" charset="0"/>
                <a:cs typeface="Arial" charset="0"/>
              </a:rPr>
              <a:t> and </a:t>
            </a:r>
            <a:r>
              <a:rPr lang="en-US" sz="1400" dirty="0" err="1">
                <a:latin typeface="Arial" charset="0"/>
                <a:ea typeface="ＭＳ Ｐゴシック" charset="0"/>
                <a:cs typeface="Arial" charset="0"/>
              </a:rPr>
              <a:t>Fei-Fei</a:t>
            </a:r>
            <a:endParaRPr lang="en-US" sz="1400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395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Line 1"/>
          <p:cNvSpPr>
            <a:spLocks noChangeShapeType="1"/>
          </p:cNvSpPr>
          <p:nvPr/>
        </p:nvSpPr>
        <p:spPr bwMode="auto">
          <a:xfrm>
            <a:off x="685800" y="698500"/>
            <a:ext cx="7772400" cy="1323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Image matching</a:t>
            </a:r>
          </a:p>
        </p:txBody>
      </p:sp>
      <p:pic>
        <p:nvPicPr>
          <p:cNvPr id="307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468439"/>
            <a:ext cx="3949700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4"/>
          <p:cNvSpPr>
            <a:spLocks/>
          </p:cNvSpPr>
          <p:nvPr/>
        </p:nvSpPr>
        <p:spPr bwMode="auto">
          <a:xfrm>
            <a:off x="419100" y="4000500"/>
            <a:ext cx="3632200" cy="26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by </a:t>
            </a:r>
            <a:r>
              <a:rPr lang="en-US" sz="1600" u="sng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Diva Sian</a:t>
            </a:r>
            <a:endParaRPr lang="en-US" sz="1600" u="sng">
              <a:solidFill>
                <a:srgbClr val="0000FF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3077" name="Rectangle 5"/>
          <p:cNvSpPr>
            <a:spLocks/>
          </p:cNvSpPr>
          <p:nvPr/>
        </p:nvSpPr>
        <p:spPr bwMode="auto">
          <a:xfrm>
            <a:off x="4724400" y="4635500"/>
            <a:ext cx="3632200" cy="26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by </a:t>
            </a:r>
            <a:r>
              <a:rPr lang="en-US" sz="1600" u="sng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4"/>
              </a:rPr>
              <a:t>swashford</a:t>
            </a:r>
            <a:endParaRPr lang="en-US" sz="1600" u="sng">
              <a:solidFill>
                <a:srgbClr val="0000FF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pic>
        <p:nvPicPr>
          <p:cNvPr id="3078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889000"/>
            <a:ext cx="33432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/>
          </p:cNvSpPr>
          <p:nvPr/>
        </p:nvSpPr>
        <p:spPr bwMode="auto">
          <a:xfrm>
            <a:off x="0" y="5926669"/>
            <a:ext cx="91567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Times New Roman Bold" charset="0"/>
              </a:rPr>
              <a:t>TexPoint fonts used in EMF. </a:t>
            </a:r>
          </a:p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  <a:cs typeface="Times New Roman Bold" charset="0"/>
              </a:rPr>
              <a:t>Read the TexPoint manual before you delete this box.: </a:t>
            </a:r>
            <a:r>
              <a:rPr lang="en-US" b="1">
                <a:solidFill>
                  <a:schemeClr val="tx1"/>
                </a:solidFill>
                <a:latin typeface="Lucida Grande" charset="0"/>
                <a:ea typeface="ＭＳ Ｐゴシック" charset="0"/>
                <a:cs typeface="Lucida Grande" charset="0"/>
                <a:sym typeface="Lucida Grande" charset="0"/>
              </a:rPr>
              <a:t>AAAAAA</a:t>
            </a:r>
          </a:p>
        </p:txBody>
      </p:sp>
    </p:spTree>
    <p:extLst>
      <p:ext uri="{BB962C8B-B14F-4D97-AF65-F5344CB8AC3E}">
        <p14:creationId xmlns:p14="http://schemas.microsoft.com/office/powerpoint/2010/main" val="2699910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Line 1"/>
          <p:cNvSpPr>
            <a:spLocks noChangeShapeType="1"/>
          </p:cNvSpPr>
          <p:nvPr/>
        </p:nvSpPr>
        <p:spPr bwMode="auto">
          <a:xfrm>
            <a:off x="685800" y="698500"/>
            <a:ext cx="7772400" cy="1323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Harder case</a:t>
            </a:r>
          </a:p>
        </p:txBody>
      </p:sp>
      <p:pic>
        <p:nvPicPr>
          <p:cNvPr id="4099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468439"/>
            <a:ext cx="3949700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4"/>
          <p:cNvSpPr>
            <a:spLocks/>
          </p:cNvSpPr>
          <p:nvPr/>
        </p:nvSpPr>
        <p:spPr bwMode="auto">
          <a:xfrm>
            <a:off x="419100" y="4000500"/>
            <a:ext cx="3632200" cy="26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by </a:t>
            </a:r>
            <a:r>
              <a:rPr lang="en-US" sz="1600" u="sng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Diva Sian</a:t>
            </a:r>
            <a:endParaRPr lang="en-US" sz="1600" u="sng">
              <a:solidFill>
                <a:srgbClr val="0000FF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pic>
        <p:nvPicPr>
          <p:cNvPr id="4101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496225"/>
            <a:ext cx="4171950" cy="244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6"/>
          <p:cNvSpPr>
            <a:spLocks/>
          </p:cNvSpPr>
          <p:nvPr/>
        </p:nvSpPr>
        <p:spPr bwMode="auto">
          <a:xfrm>
            <a:off x="4876800" y="4000500"/>
            <a:ext cx="3632200" cy="26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by </a:t>
            </a:r>
            <a:r>
              <a:rPr lang="en-US" sz="1600" u="sng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5"/>
              </a:rPr>
              <a:t>scgbt</a:t>
            </a:r>
            <a:endParaRPr lang="en-US" sz="1600" u="sng">
              <a:solidFill>
                <a:srgbClr val="0000FF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065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Line 1"/>
          <p:cNvSpPr>
            <a:spLocks noChangeShapeType="1"/>
          </p:cNvSpPr>
          <p:nvPr/>
        </p:nvSpPr>
        <p:spPr bwMode="auto">
          <a:xfrm>
            <a:off x="685800" y="698500"/>
            <a:ext cx="7772400" cy="1323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14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06500"/>
            <a:ext cx="44196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06500"/>
            <a:ext cx="44196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Harder still?</a:t>
            </a:r>
          </a:p>
        </p:txBody>
      </p:sp>
      <p:sp>
        <p:nvSpPr>
          <p:cNvPr id="6149" name="Rectangle 5"/>
          <p:cNvSpPr>
            <a:spLocks/>
          </p:cNvSpPr>
          <p:nvPr/>
        </p:nvSpPr>
        <p:spPr bwMode="auto">
          <a:xfrm>
            <a:off x="2781300" y="4925219"/>
            <a:ext cx="3632200" cy="26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NASA Mars Rover images</a:t>
            </a:r>
          </a:p>
        </p:txBody>
      </p:sp>
    </p:spTree>
    <p:extLst>
      <p:ext uri="{BB962C8B-B14F-4D97-AF65-F5344CB8AC3E}">
        <p14:creationId xmlns:p14="http://schemas.microsoft.com/office/powerpoint/2010/main" val="3644046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Line 1"/>
          <p:cNvSpPr>
            <a:spLocks noChangeShapeType="1"/>
          </p:cNvSpPr>
          <p:nvPr/>
        </p:nvSpPr>
        <p:spPr bwMode="auto">
          <a:xfrm>
            <a:off x="685800" y="698500"/>
            <a:ext cx="7772400" cy="1323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06500"/>
            <a:ext cx="44196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06500"/>
            <a:ext cx="44196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/>
          </p:cNvSpPr>
          <p:nvPr/>
        </p:nvSpPr>
        <p:spPr bwMode="auto">
          <a:xfrm>
            <a:off x="2781300" y="4925219"/>
            <a:ext cx="3632200" cy="64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NASA Mars Rover images</a:t>
            </a:r>
          </a:p>
          <a:p>
            <a:pPr marL="39688" algn="ctr"/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with SIFT feature matches</a:t>
            </a:r>
            <a:b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</a:br>
            <a:r>
              <a:rPr lang="en-US" sz="1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Figure by Noah Snavely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Answer below </a:t>
            </a:r>
            <a:r>
              <a:rPr lang="en-US" sz="2400"/>
              <a:t>(look for tiny colored squares…)</a:t>
            </a:r>
          </a:p>
        </p:txBody>
      </p:sp>
    </p:spTree>
    <p:extLst>
      <p:ext uri="{BB962C8B-B14F-4D97-AF65-F5344CB8AC3E}">
        <p14:creationId xmlns:p14="http://schemas.microsoft.com/office/powerpoint/2010/main" val="2638202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57200" y="5"/>
            <a:ext cx="8229600" cy="875771"/>
          </a:xfrm>
        </p:spPr>
        <p:txBody>
          <a:bodyPr/>
          <a:lstStyle/>
          <a:p>
            <a:pPr eaLnBrk="1" hangingPunct="1"/>
            <a:r>
              <a:rPr lang="en-US" dirty="0"/>
              <a:t>Motivation for using local features</a:t>
            </a:r>
            <a:endParaRPr lang="de-CH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8229600" cy="3771636"/>
          </a:xfrm>
        </p:spPr>
        <p:txBody>
          <a:bodyPr>
            <a:normAutofit fontScale="62500" lnSpcReduction="20000"/>
          </a:bodyPr>
          <a:lstStyle/>
          <a:p>
            <a:pPr eaLnBrk="1" hangingPunct="1"/>
            <a:r>
              <a:rPr lang="en-US" dirty="0"/>
              <a:t>Global representations have major limitations</a:t>
            </a:r>
          </a:p>
          <a:p>
            <a:pPr eaLnBrk="1" hangingPunct="1"/>
            <a:r>
              <a:rPr lang="en-US" dirty="0"/>
              <a:t>Instead, describe and match only local regions</a:t>
            </a:r>
          </a:p>
          <a:p>
            <a:pPr eaLnBrk="1" hangingPunct="1"/>
            <a:r>
              <a:rPr lang="en-US" dirty="0"/>
              <a:t>Increased robustness to</a:t>
            </a:r>
          </a:p>
          <a:p>
            <a:pPr lvl="1" eaLnBrk="1" hangingPunct="1"/>
            <a:r>
              <a:rPr lang="en-US" dirty="0"/>
              <a:t>Occlusions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Articulation</a:t>
            </a:r>
          </a:p>
          <a:p>
            <a:pPr lvl="1" eaLnBrk="1" hangingPunct="1">
              <a:buFont typeface="Wingdings" pitchFamily="2" charset="2"/>
              <a:buNone/>
            </a:pPr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Intra-category variations </a:t>
            </a:r>
            <a:endParaRPr lang="de-CH" dirty="0"/>
          </a:p>
        </p:txBody>
      </p:sp>
      <p:pic>
        <p:nvPicPr>
          <p:cNvPr id="6" name="Picture 5" descr="fa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05000"/>
            <a:ext cx="1773238" cy="120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399" name="Group 16"/>
          <p:cNvGrpSpPr>
            <a:grpSpLocks/>
          </p:cNvGrpSpPr>
          <p:nvPr/>
        </p:nvGrpSpPr>
        <p:grpSpPr bwMode="auto">
          <a:xfrm>
            <a:off x="4495800" y="4251193"/>
            <a:ext cx="2755900" cy="945885"/>
            <a:chOff x="6234162" y="5262588"/>
            <a:chExt cx="2755911" cy="1135063"/>
          </a:xfrm>
        </p:grpSpPr>
        <p:pic>
          <p:nvPicPr>
            <p:cNvPr id="59401" name="Picture 15" descr="gray_koalahea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162" y="5272113"/>
              <a:ext cx="1343025" cy="112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402" name="Picture 17" descr="gray_koalahead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8473" y="5262588"/>
              <a:ext cx="1371600" cy="1135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Oval 14"/>
            <p:cNvSpPr/>
            <p:nvPr/>
          </p:nvSpPr>
          <p:spPr>
            <a:xfrm>
              <a:off x="6835826" y="5911876"/>
              <a:ext cx="438152" cy="4381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de-CH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358245" y="5937276"/>
              <a:ext cx="401639" cy="4016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de-CH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t="14735"/>
          <a:stretch>
            <a:fillRect/>
          </a:stretch>
        </p:blipFill>
        <p:spPr bwMode="auto">
          <a:xfrm>
            <a:off x="4899033" y="2857500"/>
            <a:ext cx="2414587" cy="121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3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5"/>
          <p:cNvSpPr>
            <a:spLocks noGrp="1"/>
          </p:cNvSpPr>
          <p:nvPr>
            <p:ph type="title"/>
          </p:nvPr>
        </p:nvSpPr>
        <p:spPr>
          <a:xfrm>
            <a:off x="228600" y="127000"/>
            <a:ext cx="8686800" cy="50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General Approach</a:t>
            </a:r>
            <a:endParaRPr lang="de-CH" dirty="0"/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3811323"/>
            <a:ext cx="863600" cy="71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15"/>
          <p:cNvGrpSpPr>
            <a:grpSpLocks/>
          </p:cNvGrpSpPr>
          <p:nvPr/>
        </p:nvGrpSpPr>
        <p:grpSpPr bwMode="auto">
          <a:xfrm>
            <a:off x="317239" y="3772964"/>
            <a:ext cx="2046550" cy="1155526"/>
            <a:chOff x="791848" y="5111108"/>
            <a:chExt cx="2046598" cy="1387302"/>
          </a:xfrm>
        </p:grpSpPr>
        <p:pic>
          <p:nvPicPr>
            <p:cNvPr id="112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321" y="5157788"/>
              <a:ext cx="933450" cy="86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8" name="Group 114"/>
            <p:cNvGrpSpPr>
              <a:grpSpLocks/>
            </p:cNvGrpSpPr>
            <p:nvPr/>
          </p:nvGrpSpPr>
          <p:grpSpPr bwMode="auto">
            <a:xfrm>
              <a:off x="791848" y="5111108"/>
              <a:ext cx="461677" cy="873767"/>
              <a:chOff x="791848" y="5111108"/>
              <a:chExt cx="461677" cy="873767"/>
            </a:xfrm>
          </p:grpSpPr>
          <p:sp>
            <p:nvSpPr>
              <p:cNvPr id="1132" name="Line 48"/>
              <p:cNvSpPr>
                <a:spLocks noChangeShapeType="1"/>
              </p:cNvSpPr>
              <p:nvPr/>
            </p:nvSpPr>
            <p:spPr bwMode="auto">
              <a:xfrm>
                <a:off x="1130968" y="5157788"/>
                <a:ext cx="0" cy="827087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Text Box 50"/>
              <p:cNvSpPr txBox="1">
                <a:spLocks noChangeArrowheads="1"/>
              </p:cNvSpPr>
              <p:nvPr/>
            </p:nvSpPr>
            <p:spPr bwMode="auto">
              <a:xfrm rot="16200000">
                <a:off x="608363" y="5294593"/>
                <a:ext cx="828647" cy="461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200" dirty="0">
                    <a:solidFill>
                      <a:schemeClr val="tx1"/>
                    </a:solidFill>
                  </a:rPr>
                  <a:t>N</a:t>
                </a:r>
                <a:r>
                  <a:rPr lang="pl-PL" sz="1200" dirty="0">
                    <a:solidFill>
                      <a:schemeClr val="tx1"/>
                    </a:solidFill>
                  </a:rPr>
                  <a:t> pixels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9" name="Group 103"/>
            <p:cNvGrpSpPr>
              <a:grpSpLocks/>
            </p:cNvGrpSpPr>
            <p:nvPr/>
          </p:nvGrpSpPr>
          <p:grpSpPr bwMode="auto">
            <a:xfrm>
              <a:off x="1327146" y="6165850"/>
              <a:ext cx="1511300" cy="332560"/>
              <a:chOff x="1655763" y="6165850"/>
              <a:chExt cx="1511300" cy="332560"/>
            </a:xfrm>
          </p:grpSpPr>
          <p:sp>
            <p:nvSpPr>
              <p:cNvPr id="1130" name="Line 49"/>
              <p:cNvSpPr>
                <a:spLocks noChangeShapeType="1"/>
              </p:cNvSpPr>
              <p:nvPr/>
            </p:nvSpPr>
            <p:spPr bwMode="auto">
              <a:xfrm>
                <a:off x="1655763" y="6200775"/>
                <a:ext cx="936625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Text Box 51"/>
              <p:cNvSpPr txBox="1">
                <a:spLocks noChangeArrowheads="1"/>
              </p:cNvSpPr>
              <p:nvPr/>
            </p:nvSpPr>
            <p:spPr bwMode="auto">
              <a:xfrm>
                <a:off x="1727200" y="6165850"/>
                <a:ext cx="1439863" cy="332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200">
                    <a:solidFill>
                      <a:schemeClr val="tx1"/>
                    </a:solidFill>
                  </a:rPr>
                  <a:t>N</a:t>
                </a:r>
                <a:r>
                  <a:rPr lang="pl-PL" sz="1200">
                    <a:solidFill>
                      <a:schemeClr val="tx1"/>
                    </a:solidFill>
                  </a:rPr>
                  <a:t> pixels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34" name="Text Box 82"/>
          <p:cNvSpPr txBox="1">
            <a:spLocks noChangeArrowheads="1"/>
          </p:cNvSpPr>
          <p:nvPr/>
        </p:nvSpPr>
        <p:spPr bwMode="auto">
          <a:xfrm>
            <a:off x="2654300" y="3541448"/>
            <a:ext cx="1619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l-PL" sz="1400" dirty="0">
                <a:solidFill>
                  <a:schemeClr val="tx1"/>
                </a:solidFill>
              </a:rPr>
              <a:t>Similarity measure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36" y="4050771"/>
            <a:ext cx="612775" cy="210344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/>
          </a:p>
        </p:txBody>
      </p:sp>
      <p:grpSp>
        <p:nvGrpSpPr>
          <p:cNvPr id="5" name="Group 105"/>
          <p:cNvGrpSpPr>
            <a:grpSpLocks/>
          </p:cNvGrpSpPr>
          <p:nvPr/>
        </p:nvGrpSpPr>
        <p:grpSpPr bwMode="auto">
          <a:xfrm>
            <a:off x="1968511" y="3511012"/>
            <a:ext cx="1116013" cy="1062355"/>
            <a:chOff x="2771775" y="4797425"/>
            <a:chExt cx="1116013" cy="1274992"/>
          </a:xfrm>
        </p:grpSpPr>
        <p:grpSp>
          <p:nvGrpSpPr>
            <p:cNvPr id="1111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13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16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17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18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19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20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21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22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23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24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25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26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</p:grpSp>
        <p:graphicFrame>
          <p:nvGraphicFramePr>
            <p:cNvPr id="102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92" name="Equation" r:id="rId5" imgW="190440" imgH="215640" progId="Equation.3">
                    <p:embed/>
                  </p:oleObj>
                </mc:Choice>
                <mc:Fallback>
                  <p:oleObj name="Equation" r:id="rId5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2" name="Text Box 86"/>
            <p:cNvSpPr txBox="1">
              <a:spLocks noChangeArrowheads="1"/>
            </p:cNvSpPr>
            <p:nvPr/>
          </p:nvSpPr>
          <p:spPr bwMode="auto">
            <a:xfrm>
              <a:off x="3001941" y="5776913"/>
              <a:ext cx="885847" cy="295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000" i="1" dirty="0">
                  <a:solidFill>
                    <a:schemeClr val="tx1"/>
                  </a:solidFill>
                </a:rPr>
                <a:t>e.g.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pl-PL" sz="1000" dirty="0">
                  <a:solidFill>
                    <a:schemeClr val="tx1"/>
                  </a:solidFill>
                </a:rPr>
                <a:t>color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106"/>
          <p:cNvGrpSpPr>
            <a:grpSpLocks/>
          </p:cNvGrpSpPr>
          <p:nvPr/>
        </p:nvGrpSpPr>
        <p:grpSpPr bwMode="auto">
          <a:xfrm>
            <a:off x="4157663" y="3541462"/>
            <a:ext cx="971550" cy="1022772"/>
            <a:chOff x="4967288" y="4833938"/>
            <a:chExt cx="971549" cy="1227489"/>
          </a:xfrm>
        </p:grpSpPr>
        <p:grpSp>
          <p:nvGrpSpPr>
            <p:cNvPr id="1095" name="Group 67"/>
            <p:cNvGrpSpPr>
              <a:grpSpLocks/>
            </p:cNvGrpSpPr>
            <p:nvPr/>
          </p:nvGrpSpPr>
          <p:grpSpPr bwMode="auto">
            <a:xfrm>
              <a:off x="4967288" y="5300663"/>
              <a:ext cx="757237" cy="504825"/>
              <a:chOff x="3515" y="3498"/>
              <a:chExt cx="363" cy="272"/>
            </a:xfrm>
          </p:grpSpPr>
          <p:sp>
            <p:nvSpPr>
              <p:cNvPr id="1097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Line 69"/>
              <p:cNvSpPr>
                <a:spLocks noChangeShapeType="1"/>
              </p:cNvSpPr>
              <p:nvPr/>
            </p:nvSpPr>
            <p:spPr bwMode="auto">
              <a:xfrm>
                <a:off x="3515" y="3749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00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01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02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03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04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05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06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07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08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09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  <p:sp>
            <p:nvSpPr>
              <p:cNvPr id="1110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CH"/>
              </a:p>
            </p:txBody>
          </p:sp>
        </p:grp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93" name="Equation" r:id="rId7" imgW="190440" imgH="215640" progId="Equation.3">
                    <p:embed/>
                  </p:oleObj>
                </mc:Choice>
                <mc:Fallback>
                  <p:oleObj name="Equation" r:id="rId7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6" name="Text Box 87"/>
            <p:cNvSpPr txBox="1">
              <a:spLocks noChangeArrowheads="1"/>
            </p:cNvSpPr>
            <p:nvPr/>
          </p:nvSpPr>
          <p:spPr bwMode="auto">
            <a:xfrm>
              <a:off x="5083182" y="5765923"/>
              <a:ext cx="855655" cy="295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000" i="1" dirty="0">
                  <a:solidFill>
                    <a:schemeClr val="tx1"/>
                  </a:solidFill>
                </a:rPr>
                <a:t>e.g.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pl-PL" sz="1000" dirty="0">
                  <a:solidFill>
                    <a:schemeClr val="tx1"/>
                  </a:solidFill>
                </a:rPr>
                <a:t>color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8" name="Picture 25" descr="obj14__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0961">
            <a:off x="3644900" y="1275292"/>
            <a:ext cx="2376488" cy="209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15180961">
            <a:off x="4920859" y="2584323"/>
            <a:ext cx="432594" cy="492125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/>
          </a:p>
        </p:txBody>
      </p:sp>
      <p:grpSp>
        <p:nvGrpSpPr>
          <p:cNvPr id="9" name="Group 107"/>
          <p:cNvGrpSpPr>
            <a:grpSpLocks/>
          </p:cNvGrpSpPr>
          <p:nvPr/>
        </p:nvGrpSpPr>
        <p:grpSpPr bwMode="auto">
          <a:xfrm rot="20580961">
            <a:off x="4004759" y="1708945"/>
            <a:ext cx="1561475" cy="1530799"/>
            <a:chOff x="5087938" y="2825609"/>
            <a:chExt cx="1333500" cy="1567143"/>
          </a:xfrm>
        </p:grpSpPr>
        <p:grpSp>
          <p:nvGrpSpPr>
            <p:cNvPr id="1073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093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4" name="Group 101"/>
            <p:cNvGrpSpPr>
              <a:grpSpLocks/>
            </p:cNvGrpSpPr>
            <p:nvPr/>
          </p:nvGrpSpPr>
          <p:grpSpPr bwMode="auto">
            <a:xfrm>
              <a:off x="5087938" y="2825609"/>
              <a:ext cx="1320966" cy="1567143"/>
              <a:chOff x="5087938" y="2825609"/>
              <a:chExt cx="1320966" cy="1567143"/>
            </a:xfrm>
          </p:grpSpPr>
          <p:grpSp>
            <p:nvGrpSpPr>
              <p:cNvPr id="1075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091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2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76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089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0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77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087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8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78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085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79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083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80" name="Rectangle 88"/>
              <p:cNvSpPr>
                <a:spLocks noChangeArrowheads="1"/>
              </p:cNvSpPr>
              <p:nvPr/>
            </p:nvSpPr>
            <p:spPr bwMode="auto">
              <a:xfrm>
                <a:off x="5219536" y="4014652"/>
                <a:ext cx="362280" cy="37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>
                    <a:solidFill>
                      <a:schemeClr val="tx2"/>
                    </a:solidFill>
                  </a:rPr>
                  <a:t>B</a:t>
                </a:r>
                <a:r>
                  <a:rPr lang="pl-PL" baseline="-25000">
                    <a:solidFill>
                      <a:schemeClr val="tx2"/>
                    </a:solidFill>
                  </a:rPr>
                  <a:t>1</a:t>
                </a:r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81" name="Rectangle 89"/>
              <p:cNvSpPr>
                <a:spLocks noChangeArrowheads="1"/>
              </p:cNvSpPr>
              <p:nvPr/>
            </p:nvSpPr>
            <p:spPr bwMode="auto">
              <a:xfrm>
                <a:off x="6011698" y="3978133"/>
                <a:ext cx="362280" cy="378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>
                    <a:solidFill>
                      <a:schemeClr val="tx2"/>
                    </a:solidFill>
                  </a:rPr>
                  <a:t>B</a:t>
                </a:r>
                <a:r>
                  <a:rPr lang="pl-PL" baseline="-25000">
                    <a:solidFill>
                      <a:schemeClr val="tx2"/>
                    </a:solidFill>
                  </a:rPr>
                  <a:t>2</a:t>
                </a:r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082" name="Rectangle 90"/>
              <p:cNvSpPr>
                <a:spLocks noChangeArrowheads="1"/>
              </p:cNvSpPr>
              <p:nvPr/>
            </p:nvSpPr>
            <p:spPr bwMode="auto">
              <a:xfrm>
                <a:off x="6046624" y="2825609"/>
                <a:ext cx="362280" cy="378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>
                    <a:solidFill>
                      <a:schemeClr val="tx2"/>
                    </a:solidFill>
                  </a:rPr>
                  <a:t>B</a:t>
                </a:r>
                <a:r>
                  <a:rPr lang="pl-PL" baseline="-25000">
                    <a:solidFill>
                      <a:schemeClr val="tx2"/>
                    </a:solidFill>
                  </a:rPr>
                  <a:t>3</a:t>
                </a:r>
                <a:endParaRPr lang="en-US">
                  <a:solidFill>
                    <a:schemeClr val="tx2"/>
                  </a:solidFill>
                </a:endParaRPr>
              </a:p>
            </p:txBody>
          </p:sp>
        </p:grpSp>
      </p:grpSp>
      <p:pic>
        <p:nvPicPr>
          <p:cNvPr id="1041" name="Picture 5" descr="obj14__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520032"/>
            <a:ext cx="2141538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86" y="2268804"/>
            <a:ext cx="442913" cy="35057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/>
          </a:p>
        </p:txBody>
      </p:sp>
      <p:grpSp>
        <p:nvGrpSpPr>
          <p:cNvPr id="18" name="Group 100"/>
          <p:cNvGrpSpPr>
            <a:grpSpLocks/>
          </p:cNvGrpSpPr>
          <p:nvPr/>
        </p:nvGrpSpPr>
        <p:grpSpPr bwMode="auto">
          <a:xfrm>
            <a:off x="1247786" y="1680106"/>
            <a:ext cx="1626077" cy="1172104"/>
            <a:chOff x="2051050" y="2600325"/>
            <a:chExt cx="1626077" cy="1406525"/>
          </a:xfrm>
        </p:grpSpPr>
        <p:grpSp>
          <p:nvGrpSpPr>
            <p:cNvPr id="1052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07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3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06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4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06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5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06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6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6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7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06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7039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>
                  <a:solidFill>
                    <a:schemeClr val="tx2"/>
                  </a:solidFill>
                </a:rPr>
                <a:t>A</a:t>
              </a:r>
              <a:r>
                <a:rPr lang="pl-PL" baseline="-25000">
                  <a:solidFill>
                    <a:schemeClr val="tx2"/>
                  </a:solidFill>
                </a:rPr>
                <a:t>1</a:t>
              </a:r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7039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>
                  <a:solidFill>
                    <a:schemeClr val="tx2"/>
                  </a:solidFill>
                </a:rPr>
                <a:t>A</a:t>
              </a:r>
              <a:r>
                <a:rPr lang="pl-PL" baseline="-25000">
                  <a:solidFill>
                    <a:schemeClr val="tx2"/>
                  </a:solidFill>
                </a:rPr>
                <a:t>2</a:t>
              </a:r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7039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>
                  <a:solidFill>
                    <a:schemeClr val="tx2"/>
                  </a:solidFill>
                </a:rPr>
                <a:t>A</a:t>
              </a:r>
              <a:r>
                <a:rPr lang="pl-PL" baseline="-25000">
                  <a:solidFill>
                    <a:schemeClr val="tx2"/>
                  </a:solidFill>
                </a:rPr>
                <a:t>3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49" y="4590523"/>
          <a:ext cx="1449387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4" name="Equation" r:id="rId11" imgW="863280" imgH="215640" progId="Equation.3">
                  <p:embed/>
                </p:oleObj>
              </mc:Choice>
              <mc:Fallback>
                <p:oleObj name="Equation" r:id="rId11" imgW="863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49" y="4590523"/>
                        <a:ext cx="1449387" cy="30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61" y="2461954"/>
            <a:ext cx="3395663" cy="425979"/>
          </a:xfrm>
          <a:prstGeom prst="line">
            <a:avLst/>
          </a:prstGeom>
          <a:noFill/>
          <a:ln w="19050" cap="sq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2670970"/>
            <a:ext cx="36512" cy="1050396"/>
          </a:xfrm>
          <a:prstGeom prst="line">
            <a:avLst/>
          </a:prstGeom>
          <a:noFill/>
          <a:ln w="25400" cap="sq">
            <a:solidFill>
              <a:srgbClr val="0070C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070493"/>
            <a:ext cx="182562" cy="746125"/>
          </a:xfrm>
          <a:prstGeom prst="line">
            <a:avLst/>
          </a:prstGeom>
          <a:noFill/>
          <a:ln w="25400" cap="sq">
            <a:solidFill>
              <a:srgbClr val="0070C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849319"/>
            <a:ext cx="3505200" cy="925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tx1"/>
                </a:solidFill>
              </a:rPr>
              <a:t>1. Find a set of  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distinctive key-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points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288095" y="2667006"/>
            <a:ext cx="2782887" cy="925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tx1"/>
                </a:solidFill>
              </a:rPr>
              <a:t>3. Extract and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normalize the   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region content 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1705247"/>
            <a:ext cx="3111500" cy="925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tx1"/>
                </a:solidFill>
              </a:rPr>
              <a:t>2. Define a region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around each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en-US" sz="1800" dirty="0" err="1">
                <a:solidFill>
                  <a:schemeClr val="tx1"/>
                </a:solidFill>
              </a:rPr>
              <a:t>keypoint</a:t>
            </a:r>
            <a:r>
              <a:rPr lang="en-US" sz="1800" dirty="0">
                <a:solidFill>
                  <a:schemeClr val="tx1"/>
                </a:solidFill>
              </a:rPr>
              <a:t>  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3619507"/>
            <a:ext cx="3001962" cy="925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tx1"/>
                </a:solidFill>
              </a:rPr>
              <a:t>4. Compute a local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descriptor from the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normalized region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4635500"/>
            <a:ext cx="3001962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tx1"/>
                </a:solidFill>
              </a:rPr>
              <a:t>5. Match local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descriptors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0" name="TextBox 19"/>
          <p:cNvSpPr txBox="1">
            <a:spLocks noChangeArrowheads="1"/>
          </p:cNvSpPr>
          <p:nvPr/>
        </p:nvSpPr>
        <p:spPr bwMode="auto">
          <a:xfrm rot="16200000">
            <a:off x="7839187" y="4222188"/>
            <a:ext cx="2301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Bastian </a:t>
            </a:r>
            <a:r>
              <a:rPr lang="en-US" sz="1400" b="0" dirty="0" err="1">
                <a:solidFill>
                  <a:srgbClr val="000000"/>
                </a:solidFill>
              </a:rPr>
              <a:t>Leibe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5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/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E5DE9CE7-FCC4-9C4B-9CA8-0B2C7C98F276}" type="slidenum">
              <a:rPr lang="en-US"/>
              <a:pPr/>
              <a:t>5</a:t>
            </a:fld>
            <a:endParaRPr lang="en-US"/>
          </a:p>
        </p:txBody>
      </p:sp>
      <p:pic>
        <p:nvPicPr>
          <p:cNvPr id="1142786" name="Picture 6" descr="tower_ed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062303"/>
            <a:ext cx="3708400" cy="411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89439" y="952500"/>
            <a:ext cx="4308475" cy="5355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31775" indent="-231775" fontAlgn="auto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Extra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edge points (clutter), multiple models:</a:t>
            </a:r>
          </a:p>
          <a:p>
            <a:pPr marL="688975" lvl="1" indent="-231775" fontAlgn="auto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sz="20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which points go with which line, if any?</a:t>
            </a:r>
          </a:p>
          <a:p>
            <a:pPr marL="231775" indent="-231775" fontAlgn="auto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Only some parts of each line detected, and some parts are 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missing:</a:t>
            </a:r>
            <a:endParaRPr lang="en-US" sz="24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688975" lvl="1" indent="-231775" fontAlgn="auto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sz="20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how to find a line that bridges missing evidence?</a:t>
            </a:r>
          </a:p>
          <a:p>
            <a:pPr marL="231775" indent="-231775" fontAlgn="auto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Noise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in measured edge points, orientations:</a:t>
            </a:r>
          </a:p>
          <a:p>
            <a:pPr marL="688975" lvl="1" indent="-231775" fontAlgn="auto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sz="20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how to detect true underlying parameters?</a:t>
            </a:r>
          </a:p>
          <a:p>
            <a:pPr marL="231775" indent="-231775"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endParaRPr lang="en-US" sz="24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42788" name="Title 1"/>
          <p:cNvSpPr txBox="1">
            <a:spLocks/>
          </p:cNvSpPr>
          <p:nvPr/>
        </p:nvSpPr>
        <p:spPr bwMode="auto">
          <a:xfrm>
            <a:off x="-228600" y="63500"/>
            <a:ext cx="8229600" cy="68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800000"/>
                </a:solidFill>
              </a:rPr>
              <a:t>Difficulty of line fitting</a:t>
            </a:r>
          </a:p>
        </p:txBody>
      </p:sp>
      <p:grpSp>
        <p:nvGrpSpPr>
          <p:cNvPr id="1142789" name="Group 5"/>
          <p:cNvGrpSpPr>
            <a:grpSpLocks noChangeAspect="1"/>
          </p:cNvGrpSpPr>
          <p:nvPr/>
        </p:nvGrpSpPr>
        <p:grpSpPr bwMode="auto">
          <a:xfrm>
            <a:off x="7018339" y="149490"/>
            <a:ext cx="1851025" cy="940593"/>
            <a:chOff x="96" y="1104"/>
            <a:chExt cx="5040" cy="3072"/>
          </a:xfrm>
        </p:grpSpPr>
        <p:sp>
          <p:nvSpPr>
            <p:cNvPr id="1142790" name="Oval 6"/>
            <p:cNvSpPr>
              <a:spLocks noChangeAspect="1" noChangeArrowheads="1"/>
            </p:cNvSpPr>
            <p:nvPr/>
          </p:nvSpPr>
          <p:spPr bwMode="auto">
            <a:xfrm>
              <a:off x="1248" y="28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1" name="Oval 7"/>
            <p:cNvSpPr>
              <a:spLocks noChangeAspect="1" noChangeArrowheads="1"/>
            </p:cNvSpPr>
            <p:nvPr/>
          </p:nvSpPr>
          <p:spPr bwMode="auto">
            <a:xfrm>
              <a:off x="1776" y="254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2" name="Oval 8"/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3" name="Oval 9"/>
            <p:cNvSpPr>
              <a:spLocks noChangeAspect="1" noChangeArrowheads="1"/>
            </p:cNvSpPr>
            <p:nvPr/>
          </p:nvSpPr>
          <p:spPr bwMode="auto">
            <a:xfrm>
              <a:off x="2976" y="124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4" name="Oval 10"/>
            <p:cNvSpPr>
              <a:spLocks noChangeAspect="1" noChangeArrowheads="1"/>
            </p:cNvSpPr>
            <p:nvPr/>
          </p:nvSpPr>
          <p:spPr bwMode="auto">
            <a:xfrm>
              <a:off x="1008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5" name="Oval 11"/>
            <p:cNvSpPr>
              <a:spLocks noChangeAspect="1" noChangeArrowheads="1"/>
            </p:cNvSpPr>
            <p:nvPr/>
          </p:nvSpPr>
          <p:spPr bwMode="auto">
            <a:xfrm>
              <a:off x="384" y="36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6" name="Oval 12"/>
            <p:cNvSpPr>
              <a:spLocks noChangeAspect="1" noChangeArrowheads="1"/>
            </p:cNvSpPr>
            <p:nvPr/>
          </p:nvSpPr>
          <p:spPr bwMode="auto">
            <a:xfrm>
              <a:off x="3072" y="326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7" name="Oval 13"/>
            <p:cNvSpPr>
              <a:spLocks noChangeAspect="1" noChangeArrowheads="1"/>
            </p:cNvSpPr>
            <p:nvPr/>
          </p:nvSpPr>
          <p:spPr bwMode="auto">
            <a:xfrm>
              <a:off x="1104" y="16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8" name="Oval 14"/>
            <p:cNvSpPr>
              <a:spLocks noChangeAspect="1" noChangeArrowheads="1"/>
            </p:cNvSpPr>
            <p:nvPr/>
          </p:nvSpPr>
          <p:spPr bwMode="auto">
            <a:xfrm>
              <a:off x="3264" y="235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799" name="Oval 15"/>
            <p:cNvSpPr>
              <a:spLocks noChangeAspect="1" noChangeArrowheads="1"/>
            </p:cNvSpPr>
            <p:nvPr/>
          </p:nvSpPr>
          <p:spPr bwMode="auto">
            <a:xfrm>
              <a:off x="4320" y="336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0" name="Oval 16"/>
            <p:cNvSpPr>
              <a:spLocks noChangeAspect="1" noChangeArrowheads="1"/>
            </p:cNvSpPr>
            <p:nvPr/>
          </p:nvSpPr>
          <p:spPr bwMode="auto">
            <a:xfrm>
              <a:off x="4416" y="240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1" name="Oval 17"/>
            <p:cNvSpPr>
              <a:spLocks noChangeAspect="1" noChangeArrowheads="1"/>
            </p:cNvSpPr>
            <p:nvPr/>
          </p:nvSpPr>
          <p:spPr bwMode="auto">
            <a:xfrm>
              <a:off x="3792" y="24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2" name="Oval 18"/>
            <p:cNvSpPr>
              <a:spLocks noChangeAspect="1" noChangeArrowheads="1"/>
            </p:cNvSpPr>
            <p:nvPr/>
          </p:nvSpPr>
          <p:spPr bwMode="auto">
            <a:xfrm>
              <a:off x="2400" y="350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3" name="Oval 19"/>
            <p:cNvSpPr>
              <a:spLocks noChangeAspect="1" noChangeArrowheads="1"/>
            </p:cNvSpPr>
            <p:nvPr/>
          </p:nvSpPr>
          <p:spPr bwMode="auto">
            <a:xfrm>
              <a:off x="336" y="268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4" name="Oval 20"/>
            <p:cNvSpPr>
              <a:spLocks noChangeAspect="1" noChangeArrowheads="1"/>
            </p:cNvSpPr>
            <p:nvPr/>
          </p:nvSpPr>
          <p:spPr bwMode="auto">
            <a:xfrm>
              <a:off x="432" y="211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5" name="Oval 21"/>
            <p:cNvSpPr>
              <a:spLocks noChangeAspect="1" noChangeArrowheads="1"/>
            </p:cNvSpPr>
            <p:nvPr/>
          </p:nvSpPr>
          <p:spPr bwMode="auto">
            <a:xfrm>
              <a:off x="4992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6" name="Oval 22"/>
            <p:cNvSpPr>
              <a:spLocks noChangeAspect="1" noChangeArrowheads="1"/>
            </p:cNvSpPr>
            <p:nvPr/>
          </p:nvSpPr>
          <p:spPr bwMode="auto">
            <a:xfrm>
              <a:off x="4032" y="177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tr-TR">
                <a:solidFill>
                  <a:srgbClr val="000000"/>
                </a:solidFill>
              </a:endParaRPr>
            </a:p>
          </p:txBody>
        </p:sp>
        <p:sp>
          <p:nvSpPr>
            <p:cNvPr id="1142807" name="Line 23"/>
            <p:cNvSpPr>
              <a:spLocks noChangeAspect="1" noChangeShapeType="1"/>
            </p:cNvSpPr>
            <p:nvPr/>
          </p:nvSpPr>
          <p:spPr bwMode="auto">
            <a:xfrm flipV="1">
              <a:off x="96" y="1104"/>
              <a:ext cx="3168" cy="30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2808" name="TextBox 31"/>
          <p:cNvSpPr txBox="1">
            <a:spLocks noChangeArrowheads="1"/>
          </p:cNvSpPr>
          <p:nvPr/>
        </p:nvSpPr>
        <p:spPr bwMode="auto">
          <a:xfrm>
            <a:off x="7696200" y="5458355"/>
            <a:ext cx="1828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Kristen Grauman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286392"/>
      </p:ext>
    </p:extLst>
  </p:cSld>
  <p:clrMapOvr>
    <a:masterClrMapping/>
  </p:clrMapOvr>
  <p:transition spd="slow" advTm="960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sz="3200" dirty="0"/>
              <a:t>Interest Points: Common Requirements</a:t>
            </a:r>
            <a:endParaRPr lang="de-CH" sz="3200" dirty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8229600" cy="3771636"/>
          </a:xfrm>
        </p:spPr>
        <p:txBody>
          <a:bodyPr>
            <a:normAutofit/>
          </a:bodyPr>
          <a:lstStyle/>
          <a:p>
            <a:r>
              <a:rPr lang="en-US" sz="2800" dirty="0"/>
              <a:t>Problem 1:</a:t>
            </a:r>
          </a:p>
          <a:p>
            <a:pPr lvl="1"/>
            <a:r>
              <a:rPr lang="en-US" sz="2400" dirty="0"/>
              <a:t>Detect the same point </a:t>
            </a:r>
            <a:r>
              <a:rPr lang="en-US" sz="2400" i="1" dirty="0"/>
              <a:t>independently</a:t>
            </a:r>
            <a:r>
              <a:rPr lang="en-US" sz="2400" dirty="0"/>
              <a:t> in both images</a:t>
            </a:r>
            <a:endParaRPr lang="de-CH" sz="2400" dirty="0"/>
          </a:p>
        </p:txBody>
      </p:sp>
      <p:grpSp>
        <p:nvGrpSpPr>
          <p:cNvPr id="68614" name="Group 4"/>
          <p:cNvGrpSpPr>
            <a:grpSpLocks/>
          </p:cNvGrpSpPr>
          <p:nvPr/>
        </p:nvGrpSpPr>
        <p:grpSpPr bwMode="auto">
          <a:xfrm>
            <a:off x="1922463" y="3000381"/>
            <a:ext cx="5810250" cy="1187979"/>
            <a:chOff x="1248" y="2832"/>
            <a:chExt cx="2568" cy="630"/>
          </a:xfrm>
        </p:grpSpPr>
        <p:pic>
          <p:nvPicPr>
            <p:cNvPr id="6861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2832"/>
              <a:ext cx="1080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9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880"/>
              <a:ext cx="984" cy="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0" name="Oval 7"/>
            <p:cNvSpPr>
              <a:spLocks noChangeArrowheads="1"/>
            </p:cNvSpPr>
            <p:nvPr/>
          </p:nvSpPr>
          <p:spPr bwMode="auto">
            <a:xfrm>
              <a:off x="1632" y="3024"/>
              <a:ext cx="48" cy="48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8621" name="Oval 8"/>
            <p:cNvSpPr>
              <a:spLocks noChangeArrowheads="1"/>
            </p:cNvSpPr>
            <p:nvPr/>
          </p:nvSpPr>
          <p:spPr bwMode="auto">
            <a:xfrm>
              <a:off x="1488" y="3216"/>
              <a:ext cx="48" cy="48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8622" name="Oval 9"/>
            <p:cNvSpPr>
              <a:spLocks noChangeArrowheads="1"/>
            </p:cNvSpPr>
            <p:nvPr/>
          </p:nvSpPr>
          <p:spPr bwMode="auto">
            <a:xfrm>
              <a:off x="1680" y="3312"/>
              <a:ext cx="48" cy="48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8623" name="Oval 10"/>
            <p:cNvSpPr>
              <a:spLocks noChangeArrowheads="1"/>
            </p:cNvSpPr>
            <p:nvPr/>
          </p:nvSpPr>
          <p:spPr bwMode="auto">
            <a:xfrm>
              <a:off x="1872" y="3168"/>
              <a:ext cx="48" cy="48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8624" name="Oval 11"/>
            <p:cNvSpPr>
              <a:spLocks noChangeArrowheads="1"/>
            </p:cNvSpPr>
            <p:nvPr/>
          </p:nvSpPr>
          <p:spPr bwMode="auto">
            <a:xfrm>
              <a:off x="3648" y="3120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8625" name="Oval 12"/>
            <p:cNvSpPr>
              <a:spLocks noChangeArrowheads="1"/>
            </p:cNvSpPr>
            <p:nvPr/>
          </p:nvSpPr>
          <p:spPr bwMode="auto">
            <a:xfrm>
              <a:off x="3504" y="3312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8626" name="Oval 13"/>
            <p:cNvSpPr>
              <a:spLocks noChangeArrowheads="1"/>
            </p:cNvSpPr>
            <p:nvPr/>
          </p:nvSpPr>
          <p:spPr bwMode="auto">
            <a:xfrm>
              <a:off x="3264" y="3072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8627" name="Oval 14"/>
            <p:cNvSpPr>
              <a:spLocks noChangeArrowheads="1"/>
            </p:cNvSpPr>
            <p:nvPr/>
          </p:nvSpPr>
          <p:spPr bwMode="auto">
            <a:xfrm>
              <a:off x="2928" y="3264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3494682" y="4243917"/>
            <a:ext cx="26658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ctr"/>
            <a:r>
              <a:rPr lang="en-US">
                <a:solidFill>
                  <a:srgbClr val="FF3300"/>
                </a:solidFill>
                <a:cs typeface="Times New Roman" pitchFamily="18" charset="0"/>
              </a:rPr>
              <a:t>No chance to match!</a:t>
            </a:r>
            <a:endParaRPr lang="ru-RU">
              <a:solidFill>
                <a:srgbClr val="FF3300"/>
              </a:solidFill>
              <a:cs typeface="Times New Roman" pitchFamily="18" charset="0"/>
            </a:endParaRP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2016136" y="4876276"/>
            <a:ext cx="5622925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tx1"/>
                </a:solidFill>
                <a:cs typeface="Times New Roman" pitchFamily="18" charset="0"/>
              </a:rPr>
              <a:t>We need a repeatable detector!</a:t>
            </a:r>
            <a:endParaRPr lang="ru-RU" sz="240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 rot="16200000">
            <a:off x="7195460" y="3648841"/>
            <a:ext cx="35891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Darya </a:t>
            </a:r>
            <a:r>
              <a:rPr lang="en-US" sz="1400" b="0" dirty="0" err="1">
                <a:solidFill>
                  <a:srgbClr val="000000"/>
                </a:solidFill>
              </a:rPr>
              <a:t>Frolova</a:t>
            </a:r>
            <a:r>
              <a:rPr lang="en-US" sz="1400" b="0" dirty="0">
                <a:solidFill>
                  <a:srgbClr val="000000"/>
                </a:solidFill>
              </a:rPr>
              <a:t>, Denis </a:t>
            </a:r>
            <a:r>
              <a:rPr lang="en-US" sz="1400" b="0" dirty="0" err="1">
                <a:solidFill>
                  <a:srgbClr val="000000"/>
                </a:solidFill>
              </a:rPr>
              <a:t>Simakov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5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sz="3200" dirty="0"/>
              <a:t>Interest Points: Common Requirements</a:t>
            </a:r>
            <a:endParaRPr lang="de-CH" sz="3200" dirty="0"/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8229600" cy="3771636"/>
          </a:xfrm>
        </p:spPr>
        <p:txBody>
          <a:bodyPr>
            <a:normAutofit/>
          </a:bodyPr>
          <a:lstStyle/>
          <a:p>
            <a:r>
              <a:rPr lang="en-US" sz="2800"/>
              <a:t>Problem 1:</a:t>
            </a:r>
          </a:p>
          <a:p>
            <a:pPr lvl="1"/>
            <a:r>
              <a:rPr lang="en-US" sz="2400"/>
              <a:t>Detect the same point </a:t>
            </a:r>
            <a:r>
              <a:rPr lang="en-US" sz="2400" i="1"/>
              <a:t>independently</a:t>
            </a:r>
            <a:r>
              <a:rPr lang="en-US" sz="2400"/>
              <a:t> in both images</a:t>
            </a:r>
          </a:p>
          <a:p>
            <a:pPr lvl="1"/>
            <a:endParaRPr lang="en-US" sz="700"/>
          </a:p>
          <a:p>
            <a:r>
              <a:rPr lang="en-US" sz="2800"/>
              <a:t>Problem 2:</a:t>
            </a:r>
          </a:p>
          <a:p>
            <a:pPr lvl="1"/>
            <a:r>
              <a:rPr lang="en-US" sz="2400"/>
              <a:t>For each point correctly recognize the corresponding one</a:t>
            </a:r>
            <a:endParaRPr lang="de-CH" sz="2400"/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1468439" y="4876276"/>
            <a:ext cx="6973887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tx1"/>
                </a:solidFill>
                <a:cs typeface="Times New Roman" pitchFamily="18" charset="0"/>
              </a:rPr>
              <a:t>We need a reliable and distinctive descriptor!</a:t>
            </a:r>
            <a:endParaRPr lang="ru-RU" sz="2400">
              <a:solidFill>
                <a:schemeClr val="tx1"/>
              </a:solidFill>
              <a:cs typeface="Times New Roman" pitchFamily="18" charset="0"/>
            </a:endParaRPr>
          </a:p>
        </p:txBody>
      </p:sp>
      <p:grpSp>
        <p:nvGrpSpPr>
          <p:cNvPr id="69639" name="Group 55"/>
          <p:cNvGrpSpPr>
            <a:grpSpLocks/>
          </p:cNvGrpSpPr>
          <p:nvPr/>
        </p:nvGrpSpPr>
        <p:grpSpPr bwMode="auto">
          <a:xfrm>
            <a:off x="1922463" y="3000381"/>
            <a:ext cx="5819775" cy="1187979"/>
            <a:chOff x="1922133" y="3600117"/>
            <a:chExt cx="5819523" cy="1425585"/>
          </a:xfrm>
        </p:grpSpPr>
        <p:grpSp>
          <p:nvGrpSpPr>
            <p:cNvPr id="69642" name="Group 54"/>
            <p:cNvGrpSpPr>
              <a:grpSpLocks/>
            </p:cNvGrpSpPr>
            <p:nvPr/>
          </p:nvGrpSpPr>
          <p:grpSpPr bwMode="auto">
            <a:xfrm>
              <a:off x="1922133" y="3600117"/>
              <a:ext cx="2443860" cy="1425585"/>
              <a:chOff x="1922133" y="3600117"/>
              <a:chExt cx="2443860" cy="1425585"/>
            </a:xfrm>
          </p:grpSpPr>
          <p:pic>
            <p:nvPicPr>
              <p:cNvPr id="69654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2133" y="3600117"/>
                <a:ext cx="2443860" cy="1425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655" name="Oval 7"/>
              <p:cNvSpPr>
                <a:spLocks noChangeArrowheads="1"/>
              </p:cNvSpPr>
              <p:nvPr/>
            </p:nvSpPr>
            <p:spPr bwMode="auto">
              <a:xfrm>
                <a:off x="2791061" y="4034581"/>
                <a:ext cx="108616" cy="108616"/>
              </a:xfrm>
              <a:prstGeom prst="ellipse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69656" name="Oval 8"/>
              <p:cNvSpPr>
                <a:spLocks noChangeArrowheads="1"/>
              </p:cNvSpPr>
              <p:nvPr/>
            </p:nvSpPr>
            <p:spPr bwMode="auto">
              <a:xfrm>
                <a:off x="2465213" y="4469045"/>
                <a:ext cx="108616" cy="108616"/>
              </a:xfrm>
              <a:prstGeom prst="ellipse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69657" name="Oval 9"/>
              <p:cNvSpPr>
                <a:spLocks noChangeArrowheads="1"/>
              </p:cNvSpPr>
              <p:nvPr/>
            </p:nvSpPr>
            <p:spPr bwMode="auto">
              <a:xfrm>
                <a:off x="2899677" y="4686277"/>
                <a:ext cx="108616" cy="108616"/>
              </a:xfrm>
              <a:prstGeom prst="ellipse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69658" name="Oval 10"/>
              <p:cNvSpPr>
                <a:spLocks noChangeArrowheads="1"/>
              </p:cNvSpPr>
              <p:nvPr/>
            </p:nvSpPr>
            <p:spPr bwMode="auto">
              <a:xfrm>
                <a:off x="3334141" y="4360429"/>
                <a:ext cx="108616" cy="108616"/>
              </a:xfrm>
              <a:prstGeom prst="ellipse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69643" name="Group 52"/>
            <p:cNvGrpSpPr>
              <a:grpSpLocks/>
            </p:cNvGrpSpPr>
            <p:nvPr/>
          </p:nvGrpSpPr>
          <p:grpSpPr bwMode="auto">
            <a:xfrm>
              <a:off x="5521337" y="3712157"/>
              <a:ext cx="2220319" cy="1204929"/>
              <a:chOff x="5521338" y="2808279"/>
              <a:chExt cx="1562100" cy="847725"/>
            </a:xfrm>
          </p:grpSpPr>
          <p:pic>
            <p:nvPicPr>
              <p:cNvPr id="6964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1338" y="2808279"/>
                <a:ext cx="1562100" cy="847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650" name="Oval 10"/>
              <p:cNvSpPr>
                <a:spLocks noChangeArrowheads="1"/>
              </p:cNvSpPr>
              <p:nvPr/>
            </p:nvSpPr>
            <p:spPr bwMode="auto">
              <a:xfrm>
                <a:off x="6392876" y="3189279"/>
                <a:ext cx="76200" cy="76200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69651" name="Oval 11"/>
              <p:cNvSpPr>
                <a:spLocks noChangeArrowheads="1"/>
              </p:cNvSpPr>
              <p:nvPr/>
            </p:nvSpPr>
            <p:spPr bwMode="auto">
              <a:xfrm>
                <a:off x="6026163" y="3389304"/>
                <a:ext cx="76200" cy="76200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69652" name="Oval 12"/>
              <p:cNvSpPr>
                <a:spLocks noChangeArrowheads="1"/>
              </p:cNvSpPr>
              <p:nvPr/>
            </p:nvSpPr>
            <p:spPr bwMode="auto">
              <a:xfrm>
                <a:off x="5978538" y="2884479"/>
                <a:ext cx="76200" cy="76200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69653" name="Oval 13"/>
              <p:cNvSpPr>
                <a:spLocks noChangeArrowheads="1"/>
              </p:cNvSpPr>
              <p:nvPr/>
            </p:nvSpPr>
            <p:spPr bwMode="auto">
              <a:xfrm>
                <a:off x="5749938" y="3189279"/>
                <a:ext cx="76200" cy="76200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69644" name="Group 53"/>
            <p:cNvGrpSpPr>
              <a:grpSpLocks/>
            </p:cNvGrpSpPr>
            <p:nvPr/>
          </p:nvGrpSpPr>
          <p:grpSpPr bwMode="auto">
            <a:xfrm>
              <a:off x="3488185" y="3863976"/>
              <a:ext cx="3285167" cy="722321"/>
              <a:chOff x="3488185" y="3863976"/>
              <a:chExt cx="3285167" cy="722321"/>
            </a:xfrm>
          </p:grpSpPr>
          <p:sp>
            <p:nvSpPr>
              <p:cNvPr id="69645" name="Line 14"/>
              <p:cNvSpPr>
                <a:spLocks noChangeShapeType="1"/>
              </p:cNvSpPr>
              <p:nvPr/>
            </p:nvSpPr>
            <p:spPr bwMode="auto">
              <a:xfrm flipV="1">
                <a:off x="3488185" y="3863976"/>
                <a:ext cx="2683232" cy="544054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46" name="Line 15"/>
              <p:cNvSpPr>
                <a:spLocks noChangeShapeType="1"/>
              </p:cNvSpPr>
              <p:nvPr/>
            </p:nvSpPr>
            <p:spPr bwMode="auto">
              <a:xfrm flipV="1">
                <a:off x="3513123" y="4322369"/>
                <a:ext cx="2317971" cy="92482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47" name="Line 16"/>
              <p:cNvSpPr>
                <a:spLocks noChangeShapeType="1"/>
              </p:cNvSpPr>
              <p:nvPr/>
            </p:nvSpPr>
            <p:spPr bwMode="auto">
              <a:xfrm>
                <a:off x="3513123" y="4451364"/>
                <a:ext cx="2651349" cy="134933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48" name="Line 17"/>
              <p:cNvSpPr>
                <a:spLocks noChangeShapeType="1"/>
              </p:cNvSpPr>
              <p:nvPr/>
            </p:nvSpPr>
            <p:spPr bwMode="auto">
              <a:xfrm flipV="1">
                <a:off x="3497445" y="4327003"/>
                <a:ext cx="3275907" cy="14816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4511675" y="2804589"/>
            <a:ext cx="889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4800">
                <a:solidFill>
                  <a:srgbClr val="FF3300"/>
                </a:solidFill>
                <a:cs typeface="Times New Roman" pitchFamily="18" charset="0"/>
              </a:rPr>
              <a:t>?</a:t>
            </a:r>
            <a:endParaRPr lang="ru-RU" sz="4800">
              <a:solidFill>
                <a:srgbClr val="FF3300"/>
              </a:solidFill>
              <a:cs typeface="Times New Roman" pitchFamily="18" charset="0"/>
            </a:endParaRPr>
          </a:p>
        </p:txBody>
      </p:sp>
      <p:sp>
        <p:nvSpPr>
          <p:cNvPr id="27" name="TextBox 19"/>
          <p:cNvSpPr txBox="1">
            <a:spLocks noChangeArrowheads="1"/>
          </p:cNvSpPr>
          <p:nvPr/>
        </p:nvSpPr>
        <p:spPr bwMode="auto">
          <a:xfrm rot="16200000">
            <a:off x="7195460" y="3648841"/>
            <a:ext cx="35891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Darya </a:t>
            </a:r>
            <a:r>
              <a:rPr lang="en-US" sz="1400" b="0" dirty="0" err="1">
                <a:solidFill>
                  <a:srgbClr val="000000"/>
                </a:solidFill>
              </a:rPr>
              <a:t>Frolova</a:t>
            </a:r>
            <a:r>
              <a:rPr lang="en-US" sz="1400" b="0" dirty="0">
                <a:solidFill>
                  <a:srgbClr val="000000"/>
                </a:solidFill>
              </a:rPr>
              <a:t>, Denis </a:t>
            </a:r>
            <a:r>
              <a:rPr lang="en-US" sz="1400" b="0" dirty="0" err="1">
                <a:solidFill>
                  <a:srgbClr val="000000"/>
                </a:solidFill>
              </a:rPr>
              <a:t>Simakov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1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508000"/>
          </a:xfrm>
        </p:spPr>
        <p:txBody>
          <a:bodyPr>
            <a:normAutofit fontScale="90000"/>
          </a:bodyPr>
          <a:lstStyle/>
          <a:p>
            <a:r>
              <a:rPr lang="en-US" dirty="0"/>
              <a:t>Invariance: Geometric Transformations</a:t>
            </a:r>
            <a:endParaRPr lang="de-CH" dirty="0"/>
          </a:p>
        </p:txBody>
      </p:sp>
      <p:pic>
        <p:nvPicPr>
          <p:cNvPr id="70662" name="Picture 5" descr="featExtrac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1501"/>
            <a:ext cx="2846388" cy="318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6" descr="featExtrac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72042"/>
            <a:ext cx="4419600" cy="294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featDat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36" y="3690939"/>
            <a:ext cx="159067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featDat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3684323"/>
            <a:ext cx="1590675" cy="133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13"/>
          <p:cNvSpPr>
            <a:spLocks noChangeArrowheads="1"/>
          </p:cNvSpPr>
          <p:nvPr/>
        </p:nvSpPr>
        <p:spPr bwMode="auto">
          <a:xfrm rot="3375002">
            <a:off x="2642399" y="2851944"/>
            <a:ext cx="944563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de-DE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Right Arrow 14"/>
          <p:cNvSpPr>
            <a:spLocks noChangeArrowheads="1"/>
          </p:cNvSpPr>
          <p:nvPr/>
        </p:nvSpPr>
        <p:spPr bwMode="auto">
          <a:xfrm rot="7715876">
            <a:off x="5712624" y="2875757"/>
            <a:ext cx="944563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de-DE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68" name="TextBox 19"/>
          <p:cNvSpPr txBox="1">
            <a:spLocks noChangeArrowheads="1"/>
          </p:cNvSpPr>
          <p:nvPr/>
        </p:nvSpPr>
        <p:spPr bwMode="auto">
          <a:xfrm rot="16200000">
            <a:off x="7946734" y="4281857"/>
            <a:ext cx="2113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Steve Seitz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3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dirty="0"/>
              <a:t>Levels of Geometric Invariance</a:t>
            </a:r>
            <a:endParaRPr lang="de-CH" dirty="0"/>
          </a:p>
        </p:txBody>
      </p:sp>
      <p:pic>
        <p:nvPicPr>
          <p:cNvPr id="7168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1522683"/>
            <a:ext cx="7016750" cy="218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9"/>
          <p:cNvSpPr txBox="1">
            <a:spLocks noChangeArrowheads="1"/>
          </p:cNvSpPr>
          <p:nvPr/>
        </p:nvSpPr>
        <p:spPr bwMode="auto">
          <a:xfrm rot="16200000">
            <a:off x="7852638" y="4169545"/>
            <a:ext cx="2301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Bastian </a:t>
            </a:r>
            <a:r>
              <a:rPr lang="en-US" sz="1400" b="0" dirty="0" err="1">
                <a:solidFill>
                  <a:srgbClr val="000000"/>
                </a:solidFill>
              </a:rPr>
              <a:t>Leibe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28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457200" y="63500"/>
            <a:ext cx="8686800" cy="508000"/>
          </a:xfrm>
        </p:spPr>
        <p:txBody>
          <a:bodyPr>
            <a:normAutofit fontScale="90000"/>
          </a:bodyPr>
          <a:lstStyle/>
          <a:p>
            <a:r>
              <a:rPr lang="en-US" dirty="0"/>
              <a:t>Invariance: Photometric Transformations</a:t>
            </a:r>
            <a:endParaRPr lang="de-CH" dirty="0"/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457200" y="1295664"/>
            <a:ext cx="8229600" cy="3771636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600" dirty="0"/>
          </a:p>
          <a:p>
            <a:r>
              <a:rPr lang="en-US" dirty="0"/>
              <a:t>Often modeled as a linear </a:t>
            </a:r>
            <a:br>
              <a:rPr lang="en-US" dirty="0"/>
            </a:br>
            <a:r>
              <a:rPr lang="en-US" dirty="0"/>
              <a:t>transformation:</a:t>
            </a:r>
          </a:p>
          <a:p>
            <a:pPr lvl="1"/>
            <a:r>
              <a:rPr lang="en-US" dirty="0"/>
              <a:t>Scaling + Offset</a:t>
            </a:r>
            <a:endParaRPr lang="de-CH" dirty="0"/>
          </a:p>
        </p:txBody>
      </p:sp>
      <p:pic>
        <p:nvPicPr>
          <p:cNvPr id="72710" name="Picture 4" descr="vtk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111500"/>
            <a:ext cx="29337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1" name="Picture 5" descr="vtk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8" y="1968505"/>
            <a:ext cx="2925763" cy="182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2" name="Picture 6" descr="vtk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25500"/>
            <a:ext cx="2916238" cy="182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3" name="TextBox 19"/>
          <p:cNvSpPr txBox="1">
            <a:spLocks noChangeArrowheads="1"/>
          </p:cNvSpPr>
          <p:nvPr/>
        </p:nvSpPr>
        <p:spPr bwMode="auto">
          <a:xfrm rot="16200000">
            <a:off x="7738480" y="4076805"/>
            <a:ext cx="25366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</a:t>
            </a:r>
            <a:r>
              <a:rPr lang="en-US" sz="1400" b="0" dirty="0" err="1">
                <a:solidFill>
                  <a:srgbClr val="000000"/>
                </a:solidFill>
              </a:rPr>
              <a:t>Tinne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 err="1">
                <a:solidFill>
                  <a:srgbClr val="000000"/>
                </a:solidFill>
              </a:rPr>
              <a:t>Tuytelaars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1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pPr eaLnBrk="1" hangingPunct="1"/>
            <a:r>
              <a:rPr lang="en-US" dirty="0"/>
              <a:t>Requirements</a:t>
            </a:r>
            <a:endParaRPr lang="de-CH" dirty="0"/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771636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US" dirty="0"/>
              <a:t>Region extraction needs to be </a:t>
            </a:r>
            <a:r>
              <a:rPr lang="en-US" dirty="0">
                <a:solidFill>
                  <a:srgbClr val="FF0000"/>
                </a:solidFill>
              </a:rPr>
              <a:t>repeatable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accurate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</a:rPr>
              <a:t>Invariant </a:t>
            </a:r>
            <a:r>
              <a:rPr lang="en-US" dirty="0"/>
              <a:t>to translation, rotation, scale changes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</a:rPr>
              <a:t>Robust</a:t>
            </a:r>
            <a:r>
              <a:rPr lang="en-US" dirty="0"/>
              <a:t> or</a:t>
            </a:r>
            <a:r>
              <a:rPr lang="en-US" dirty="0">
                <a:solidFill>
                  <a:srgbClr val="FF0000"/>
                </a:solidFill>
              </a:rPr>
              <a:t> covariant </a:t>
            </a:r>
            <a:r>
              <a:rPr lang="en-US" dirty="0"/>
              <a:t>to out-of-plane (</a:t>
            </a:r>
            <a:r>
              <a:rPr lang="en-US" dirty="0">
                <a:sym typeface="Symbol" pitchFamily="18" charset="2"/>
              </a:rPr>
              <a:t></a:t>
            </a:r>
            <a:r>
              <a:rPr lang="en-US" dirty="0"/>
              <a:t>affine) transformations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</a:rPr>
              <a:t>Robust</a:t>
            </a:r>
            <a:r>
              <a:rPr lang="en-US" dirty="0"/>
              <a:t> to lighting variations, noise, blur, quantization</a:t>
            </a:r>
          </a:p>
          <a:p>
            <a:pPr eaLnBrk="1" hangingPunct="1"/>
            <a:endParaRPr lang="en-US" sz="1000" dirty="0"/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Locality</a:t>
            </a:r>
            <a:r>
              <a:rPr lang="en-US" dirty="0"/>
              <a:t>: Features are local, therefore robust to occlusion and clutter.</a:t>
            </a:r>
          </a:p>
          <a:p>
            <a:pPr eaLnBrk="1" hangingPunct="1"/>
            <a:endParaRPr lang="en-US" sz="1000" dirty="0"/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Quantity</a:t>
            </a:r>
            <a:r>
              <a:rPr lang="en-US" dirty="0"/>
              <a:t>: We need a sufficient number of regions to cover the object.</a:t>
            </a:r>
          </a:p>
          <a:p>
            <a:pPr eaLnBrk="1" hangingPunct="1"/>
            <a:endParaRPr lang="en-US" sz="1000" dirty="0"/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Distinctivenes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/>
              <a:t>: The regions should contain “interesting” structure.</a:t>
            </a:r>
          </a:p>
          <a:p>
            <a:pPr eaLnBrk="1" hangingPunct="1"/>
            <a:endParaRPr lang="en-US" sz="1000" dirty="0"/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Efficiency</a:t>
            </a:r>
            <a:r>
              <a:rPr lang="en-US" dirty="0"/>
              <a:t>: Close to real-time performance.</a:t>
            </a:r>
          </a:p>
          <a:p>
            <a:pPr lvl="1" eaLnBrk="1" hangingPunct="1"/>
            <a:endParaRPr lang="de-CH" dirty="0"/>
          </a:p>
        </p:txBody>
      </p:sp>
      <p:sp>
        <p:nvSpPr>
          <p:cNvPr id="6" name="TextBox 19"/>
          <p:cNvSpPr txBox="1">
            <a:spLocks noChangeArrowheads="1"/>
          </p:cNvSpPr>
          <p:nvPr/>
        </p:nvSpPr>
        <p:spPr bwMode="auto">
          <a:xfrm rot="16200000">
            <a:off x="7852638" y="4233045"/>
            <a:ext cx="2301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Bastian </a:t>
            </a:r>
            <a:r>
              <a:rPr lang="en-US" sz="1400" b="0" dirty="0" err="1">
                <a:solidFill>
                  <a:srgbClr val="000000"/>
                </a:solidFill>
              </a:rPr>
              <a:t>Leibe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pPr eaLnBrk="1" hangingPunct="1"/>
            <a:r>
              <a:rPr lang="en-US" dirty="0"/>
              <a:t>Many Existing Detectors Available</a:t>
            </a:r>
            <a:endParaRPr lang="de-CH" dirty="0"/>
          </a:p>
        </p:txBody>
      </p:sp>
      <p:sp>
        <p:nvSpPr>
          <p:cNvPr id="75780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/>
            <a:r>
              <a:rPr lang="en-US" dirty="0"/>
              <a:t>Hessian &amp; </a:t>
            </a:r>
            <a:r>
              <a:rPr lang="en-US" dirty="0">
                <a:solidFill>
                  <a:srgbClr val="800000"/>
                </a:solidFill>
              </a:rPr>
              <a:t>Harris			</a:t>
            </a:r>
            <a:r>
              <a:rPr lang="en-US" sz="2000" dirty="0"/>
              <a:t>[</a:t>
            </a:r>
            <a:r>
              <a:rPr lang="en-US" sz="2000" dirty="0" err="1"/>
              <a:t>Beaudet</a:t>
            </a:r>
            <a:r>
              <a:rPr lang="en-US" sz="2000" dirty="0"/>
              <a:t> ‘78], [Harris ‘88]</a:t>
            </a:r>
            <a:endParaRPr lang="en-US" dirty="0"/>
          </a:p>
          <a:p>
            <a:pPr eaLnBrk="1" hangingPunct="1"/>
            <a:r>
              <a:rPr lang="en-US" dirty="0" err="1">
                <a:solidFill>
                  <a:srgbClr val="800000"/>
                </a:solidFill>
              </a:rPr>
              <a:t>Laplacian</a:t>
            </a:r>
            <a:r>
              <a:rPr lang="en-US" dirty="0">
                <a:solidFill>
                  <a:srgbClr val="800000"/>
                </a:solidFill>
              </a:rPr>
              <a:t>, </a:t>
            </a:r>
            <a:r>
              <a:rPr lang="en-US" dirty="0" err="1">
                <a:solidFill>
                  <a:srgbClr val="800000"/>
                </a:solidFill>
              </a:rPr>
              <a:t>DoG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		      	</a:t>
            </a:r>
            <a:r>
              <a:rPr lang="en-US" sz="2000" dirty="0"/>
              <a:t>[</a:t>
            </a:r>
            <a:r>
              <a:rPr lang="en-US" sz="2000" dirty="0" err="1"/>
              <a:t>Lindeberg</a:t>
            </a:r>
            <a:r>
              <a:rPr lang="en-US" sz="2000" dirty="0"/>
              <a:t> ‘98], [Lowe ‘99]</a:t>
            </a:r>
            <a:endParaRPr lang="en-US" dirty="0"/>
          </a:p>
          <a:p>
            <a:pPr eaLnBrk="1" hangingPunct="1"/>
            <a:r>
              <a:rPr lang="en-US" dirty="0"/>
              <a:t>Harris-/Hessian-Laplace       	</a:t>
            </a:r>
            <a:r>
              <a:rPr lang="en-US" sz="2000" dirty="0"/>
              <a:t>[</a:t>
            </a:r>
            <a:r>
              <a:rPr lang="en-US" sz="2000" dirty="0" err="1"/>
              <a:t>Mikolajczyk</a:t>
            </a:r>
            <a:r>
              <a:rPr lang="en-US" sz="2000" dirty="0"/>
              <a:t> &amp; </a:t>
            </a:r>
            <a:r>
              <a:rPr lang="en-US" sz="2000" dirty="0" err="1"/>
              <a:t>Schmid</a:t>
            </a:r>
            <a:r>
              <a:rPr lang="en-US" sz="2000" dirty="0"/>
              <a:t> ‘01]</a:t>
            </a:r>
            <a:endParaRPr lang="en-US" dirty="0"/>
          </a:p>
          <a:p>
            <a:pPr eaLnBrk="1" hangingPunct="1"/>
            <a:r>
              <a:rPr lang="en-US" dirty="0"/>
              <a:t>Harris-/Hessian-Affine		</a:t>
            </a:r>
            <a:r>
              <a:rPr lang="en-US" sz="2000" dirty="0"/>
              <a:t>[</a:t>
            </a:r>
            <a:r>
              <a:rPr lang="en-US" sz="2000" dirty="0" err="1"/>
              <a:t>Mikolajczyk</a:t>
            </a:r>
            <a:r>
              <a:rPr lang="en-US" sz="2000" dirty="0"/>
              <a:t> &amp; </a:t>
            </a:r>
            <a:r>
              <a:rPr lang="en-US" sz="2000" dirty="0" err="1"/>
              <a:t>Schmid</a:t>
            </a:r>
            <a:r>
              <a:rPr lang="en-US" sz="2000" dirty="0"/>
              <a:t> ‘04]</a:t>
            </a:r>
            <a:endParaRPr lang="en-US" dirty="0"/>
          </a:p>
          <a:p>
            <a:pPr eaLnBrk="1" hangingPunct="1"/>
            <a:r>
              <a:rPr lang="en-US" dirty="0"/>
              <a:t>EBR and IBR	 		</a:t>
            </a:r>
            <a:r>
              <a:rPr lang="en-US" sz="2000" dirty="0"/>
              <a:t>[</a:t>
            </a:r>
            <a:r>
              <a:rPr lang="en-US" sz="2000" dirty="0" err="1"/>
              <a:t>Tuytelaars</a:t>
            </a:r>
            <a:r>
              <a:rPr lang="en-US" sz="2000" dirty="0"/>
              <a:t> &amp; Van </a:t>
            </a:r>
            <a:r>
              <a:rPr lang="en-US" sz="2000" dirty="0" err="1"/>
              <a:t>Gool</a:t>
            </a:r>
            <a:r>
              <a:rPr lang="en-US" sz="2000" dirty="0"/>
              <a:t> ‘04]</a:t>
            </a:r>
            <a:r>
              <a:rPr lang="en-US" dirty="0"/>
              <a:t> </a:t>
            </a:r>
          </a:p>
          <a:p>
            <a:pPr eaLnBrk="1" hangingPunct="1"/>
            <a:r>
              <a:rPr lang="en-US" dirty="0"/>
              <a:t>MSER				</a:t>
            </a:r>
            <a:r>
              <a:rPr lang="en-US" sz="2000" dirty="0"/>
              <a:t>[</a:t>
            </a:r>
            <a:r>
              <a:rPr lang="en-US" sz="2000" dirty="0" err="1"/>
              <a:t>Matas</a:t>
            </a:r>
            <a:r>
              <a:rPr lang="en-US" sz="2000" dirty="0"/>
              <a:t> ‘02]</a:t>
            </a:r>
            <a:endParaRPr lang="en-US" dirty="0"/>
          </a:p>
          <a:p>
            <a:pPr eaLnBrk="1" hangingPunct="1"/>
            <a:r>
              <a:rPr lang="en-US" dirty="0"/>
              <a:t>Salient Regions			</a:t>
            </a:r>
            <a:r>
              <a:rPr lang="en-US" sz="2000" dirty="0"/>
              <a:t>[</a:t>
            </a:r>
            <a:r>
              <a:rPr lang="en-US" sz="2000" dirty="0" err="1"/>
              <a:t>Kadir</a:t>
            </a:r>
            <a:r>
              <a:rPr lang="en-US" sz="2000" dirty="0"/>
              <a:t> &amp; Brady ‘01] </a:t>
            </a:r>
            <a:endParaRPr lang="en-US" dirty="0"/>
          </a:p>
          <a:p>
            <a:pPr eaLnBrk="1" hangingPunct="1"/>
            <a:r>
              <a:rPr lang="en-US" dirty="0"/>
              <a:t>Others…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i="1" dirty="0"/>
              <a:t>Those detectors have become a basic building block for many</a:t>
            </a:r>
            <a:r>
              <a:rPr lang="en-US" b="1" i="1" dirty="0"/>
              <a:t> </a:t>
            </a:r>
            <a:r>
              <a:rPr lang="en-US" i="1" dirty="0"/>
              <a:t>pre-deep learning</a:t>
            </a:r>
            <a:r>
              <a:rPr lang="en-US" b="1" i="1" dirty="0"/>
              <a:t> </a:t>
            </a:r>
            <a:r>
              <a:rPr lang="en-US" i="1" dirty="0"/>
              <a:t>approaches in Computer Vision.</a:t>
            </a:r>
          </a:p>
          <a:p>
            <a:pPr eaLnBrk="1" hangingPunct="1"/>
            <a:r>
              <a:rPr lang="en-US" i="1" dirty="0"/>
              <a:t>They are still very relevant &amp; powerful tools</a:t>
            </a:r>
          </a:p>
          <a:p>
            <a:pPr eaLnBrk="1" hangingPunct="1"/>
            <a:endParaRPr lang="de-CH" dirty="0"/>
          </a:p>
        </p:txBody>
      </p:sp>
      <p:sp>
        <p:nvSpPr>
          <p:cNvPr id="6" name="TextBox 19"/>
          <p:cNvSpPr txBox="1">
            <a:spLocks noChangeArrowheads="1"/>
          </p:cNvSpPr>
          <p:nvPr/>
        </p:nvSpPr>
        <p:spPr bwMode="auto">
          <a:xfrm rot="16200000">
            <a:off x="7852638" y="4233045"/>
            <a:ext cx="2301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400" b="0" dirty="0">
                <a:solidFill>
                  <a:srgbClr val="000000"/>
                </a:solidFill>
              </a:rPr>
              <a:t>Slide credit: Bastian </a:t>
            </a:r>
            <a:r>
              <a:rPr lang="en-US" sz="1400" b="0" dirty="0" err="1">
                <a:solidFill>
                  <a:srgbClr val="000000"/>
                </a:solidFill>
              </a:rPr>
              <a:t>Leibe</a:t>
            </a:r>
            <a:endParaRPr lang="de-CH" sz="1400" b="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92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"/>
          <p:cNvSpPr/>
          <p:nvPr/>
        </p:nvSpPr>
        <p:spPr>
          <a:xfrm>
            <a:off x="2414171" y="988399"/>
            <a:ext cx="4318932" cy="218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08" y="0"/>
                </a:moveTo>
                <a:lnTo>
                  <a:pt x="18069" y="0"/>
                </a:lnTo>
                <a:lnTo>
                  <a:pt x="21600" y="21600"/>
                </a:lnTo>
                <a:lnTo>
                  <a:pt x="0" y="21600"/>
                </a:lnTo>
                <a:lnTo>
                  <a:pt x="6908" y="0"/>
                </a:lnTo>
                <a:close/>
              </a:path>
            </a:pathLst>
          </a:custGeom>
          <a:solidFill>
            <a:srgbClr val="00B0F0"/>
          </a:solidFill>
          <a:ln w="25400">
            <a:solidFill>
              <a:srgbClr val="000000"/>
            </a:solidFill>
            <a:miter lim="400000"/>
          </a:ln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/>
            </a:pPr>
            <a:endParaRPr sz="1406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3" name="Pick a point in the image.…"/>
          <p:cNvSpPr txBox="1"/>
          <p:nvPr/>
        </p:nvSpPr>
        <p:spPr>
          <a:xfrm>
            <a:off x="2684865" y="3611637"/>
            <a:ext cx="3774272" cy="70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Pick a point in the image.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Find it again in the next image.</a:t>
            </a:r>
          </a:p>
        </p:txBody>
      </p:sp>
      <p:sp>
        <p:nvSpPr>
          <p:cNvPr id="174" name="What type of feature would you select?"/>
          <p:cNvSpPr txBox="1"/>
          <p:nvPr/>
        </p:nvSpPr>
        <p:spPr>
          <a:xfrm>
            <a:off x="2210376" y="4744285"/>
            <a:ext cx="4723249" cy="38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365C0"/>
                </a:solidFill>
              </a:rPr>
              <a:t>What type of feature would you select?</a:t>
            </a:r>
          </a:p>
        </p:txBody>
      </p:sp>
    </p:spTree>
    <p:extLst>
      <p:ext uri="{BB962C8B-B14F-4D97-AF65-F5344CB8AC3E}">
        <p14:creationId xmlns:p14="http://schemas.microsoft.com/office/powerpoint/2010/main" val="72545166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"/>
          <p:cNvSpPr/>
          <p:nvPr/>
        </p:nvSpPr>
        <p:spPr>
          <a:xfrm rot="7439048">
            <a:off x="3190848" y="1273741"/>
            <a:ext cx="2818457" cy="1536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08" y="0"/>
                </a:moveTo>
                <a:lnTo>
                  <a:pt x="18069" y="0"/>
                </a:lnTo>
                <a:lnTo>
                  <a:pt x="21600" y="21600"/>
                </a:lnTo>
                <a:lnTo>
                  <a:pt x="0" y="21600"/>
                </a:lnTo>
                <a:lnTo>
                  <a:pt x="6908" y="0"/>
                </a:lnTo>
                <a:close/>
              </a:path>
            </a:pathLst>
          </a:custGeom>
          <a:solidFill>
            <a:srgbClr val="00B0F0"/>
          </a:solidFill>
          <a:ln w="25400">
            <a:solidFill>
              <a:srgbClr val="000000"/>
            </a:solidFill>
            <a:miter lim="400000"/>
          </a:ln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/>
            </a:pPr>
            <a:endParaRPr sz="1406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77" name="Pick a point in the image.…"/>
          <p:cNvSpPr txBox="1"/>
          <p:nvPr/>
        </p:nvSpPr>
        <p:spPr>
          <a:xfrm>
            <a:off x="2684865" y="3611637"/>
            <a:ext cx="3774272" cy="70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Pick a point in the image.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Find it again in the next image.</a:t>
            </a:r>
          </a:p>
        </p:txBody>
      </p:sp>
      <p:sp>
        <p:nvSpPr>
          <p:cNvPr id="178" name="What type of feature would you select?"/>
          <p:cNvSpPr txBox="1"/>
          <p:nvPr/>
        </p:nvSpPr>
        <p:spPr>
          <a:xfrm>
            <a:off x="2210376" y="4744285"/>
            <a:ext cx="4723249" cy="38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365C0"/>
                </a:solidFill>
              </a:rPr>
              <a:t>What type of feature would you select?</a:t>
            </a:r>
          </a:p>
        </p:txBody>
      </p:sp>
    </p:spTree>
    <p:extLst>
      <p:ext uri="{BB962C8B-B14F-4D97-AF65-F5344CB8AC3E}">
        <p14:creationId xmlns:p14="http://schemas.microsoft.com/office/powerpoint/2010/main" val="283185957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"/>
          <p:cNvSpPr/>
          <p:nvPr/>
        </p:nvSpPr>
        <p:spPr>
          <a:xfrm rot="7439048">
            <a:off x="3190848" y="1273741"/>
            <a:ext cx="2818457" cy="1536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08" y="0"/>
                </a:moveTo>
                <a:lnTo>
                  <a:pt x="18069" y="0"/>
                </a:lnTo>
                <a:lnTo>
                  <a:pt x="21600" y="21600"/>
                </a:lnTo>
                <a:lnTo>
                  <a:pt x="0" y="21600"/>
                </a:lnTo>
                <a:lnTo>
                  <a:pt x="6908" y="0"/>
                </a:lnTo>
                <a:close/>
              </a:path>
            </a:pathLst>
          </a:custGeom>
          <a:solidFill>
            <a:srgbClr val="00B0F0"/>
          </a:solidFill>
          <a:ln w="25400">
            <a:solidFill>
              <a:srgbClr val="000000"/>
            </a:solidFill>
            <a:miter lim="400000"/>
          </a:ln>
        </p:spPr>
        <p:txBody>
          <a:bodyPr lIns="29766" tIns="29766" rIns="29766" bIns="29766" anchor="ctr"/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 sz="2400"/>
            </a:pPr>
            <a:endParaRPr sz="1406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81" name="Pick a point in the image.…"/>
          <p:cNvSpPr txBox="1"/>
          <p:nvPr/>
        </p:nvSpPr>
        <p:spPr>
          <a:xfrm>
            <a:off x="2684865" y="3611637"/>
            <a:ext cx="3774272" cy="70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Pick a point in the image.</a:t>
            </a:r>
          </a:p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Find it again in the next image.</a:t>
            </a:r>
          </a:p>
        </p:txBody>
      </p:sp>
      <p:sp>
        <p:nvSpPr>
          <p:cNvPr id="182" name="What type of feature would you select?"/>
          <p:cNvSpPr txBox="1"/>
          <p:nvPr/>
        </p:nvSpPr>
        <p:spPr>
          <a:xfrm>
            <a:off x="2210376" y="4744285"/>
            <a:ext cx="4723249" cy="38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365C0"/>
                </a:solidFill>
              </a:rPr>
              <a:t>What type of feature would you select?</a:t>
            </a:r>
          </a:p>
        </p:txBody>
      </p:sp>
      <p:sp>
        <p:nvSpPr>
          <p:cNvPr id="183" name="a corner"/>
          <p:cNvSpPr txBox="1"/>
          <p:nvPr/>
        </p:nvSpPr>
        <p:spPr>
          <a:xfrm>
            <a:off x="3948502" y="5091054"/>
            <a:ext cx="1068403" cy="38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9766" tIns="29766" rIns="29766" bIns="29766" anchor="ctr">
            <a:spAutoFit/>
          </a:bodyPr>
          <a:lstStyle/>
          <a:p>
            <a:pPr algn="ctr" defTabSz="342283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sz="2109" kern="0">
                <a:solidFill>
                  <a:srgbClr val="000000"/>
                </a:solidFill>
                <a:latin typeface="Helvetica Light"/>
                <a:sym typeface="Helvetica Light"/>
              </a:rPr>
              <a:t>a corner</a:t>
            </a:r>
          </a:p>
        </p:txBody>
      </p:sp>
    </p:spTree>
    <p:extLst>
      <p:ext uri="{BB962C8B-B14F-4D97-AF65-F5344CB8AC3E}">
        <p14:creationId xmlns:p14="http://schemas.microsoft.com/office/powerpoint/2010/main" val="16790272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RANSAC </a:t>
            </a:r>
            <a:r>
              <a:rPr lang="en-US" sz="2400" dirty="0"/>
              <a:t>[</a:t>
            </a:r>
            <a:r>
              <a:rPr lang="en-US" sz="2400" dirty="0" err="1"/>
              <a:t>Fischler</a:t>
            </a:r>
            <a:r>
              <a:rPr lang="en-US" sz="2400" dirty="0"/>
              <a:t> &amp; </a:t>
            </a:r>
            <a:r>
              <a:rPr lang="en-US" sz="2400" dirty="0" err="1"/>
              <a:t>Bolles</a:t>
            </a:r>
            <a:r>
              <a:rPr lang="en-US" sz="2400" dirty="0"/>
              <a:t> 1981]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RANdom</a:t>
            </a:r>
            <a:r>
              <a:rPr lang="en-US" sz="2800" dirty="0"/>
              <a:t> </a:t>
            </a:r>
            <a:r>
              <a:rPr lang="en-US" sz="2800" dirty="0" err="1"/>
              <a:t>SAmple</a:t>
            </a:r>
            <a:r>
              <a:rPr lang="en-US" sz="2800" dirty="0"/>
              <a:t> Consensus : Very general framework for model fitting in the presence of outliers</a:t>
            </a:r>
          </a:p>
          <a:p>
            <a:r>
              <a:rPr lang="en-US" sz="2800" dirty="0"/>
              <a:t>Approach: we want to avoid the impact of outliers, so let’s look for “inliers”, and use only those. </a:t>
            </a:r>
          </a:p>
          <a:p>
            <a:r>
              <a:rPr lang="en-US" sz="2800" b="1" dirty="0">
                <a:solidFill>
                  <a:srgbClr val="800000"/>
                </a:solidFill>
              </a:rPr>
              <a:t>Intuition</a:t>
            </a:r>
            <a:r>
              <a:rPr lang="en-US" sz="2800" dirty="0"/>
              <a:t>: if an outlier is chosen to compute the current fit, then the resulting line won’t have much support from rest of the points. </a:t>
            </a:r>
          </a:p>
          <a:p>
            <a:endParaRPr lang="en-US" sz="2800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28600" y="4938236"/>
            <a:ext cx="8763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400" dirty="0"/>
              <a:t>M. A. </a:t>
            </a:r>
            <a:r>
              <a:rPr lang="en-US" sz="1400" dirty="0" err="1"/>
              <a:t>Fischler</a:t>
            </a:r>
            <a:r>
              <a:rPr lang="en-US" sz="1400" dirty="0"/>
              <a:t>, R. C. </a:t>
            </a:r>
            <a:r>
              <a:rPr lang="en-US" sz="1400" dirty="0" err="1"/>
              <a:t>Bolles</a:t>
            </a:r>
            <a:r>
              <a:rPr lang="en-US" sz="1400" dirty="0"/>
              <a:t>. </a:t>
            </a:r>
            <a:r>
              <a:rPr lang="en-US" sz="1400" dirty="0">
                <a:hlinkClick r:id="rId2"/>
              </a:rPr>
              <a:t>Random Sample Consensus: A Paradigm for Model Fitting with Applications to Image Analysis and Automated Cartography</a:t>
            </a:r>
            <a:r>
              <a:rPr lang="en-US" sz="1400" dirty="0"/>
              <a:t>. Comm. of the ACM, </a:t>
            </a:r>
            <a:r>
              <a:rPr lang="en-US" sz="1400" dirty="0" err="1"/>
              <a:t>Vol</a:t>
            </a:r>
            <a:r>
              <a:rPr lang="en-US" sz="1400" dirty="0"/>
              <a:t> 24, </a:t>
            </a:r>
            <a:r>
              <a:rPr lang="en-US" sz="1400" dirty="0" err="1"/>
              <a:t>pp</a:t>
            </a:r>
            <a:r>
              <a:rPr lang="en-US" sz="1400" dirty="0"/>
              <a:t> 381-395, 1981.</a:t>
            </a:r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14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024"/>
    </mc:Choice>
    <mc:Fallback xmlns="">
      <p:transition xmlns:p14="http://schemas.microsoft.com/office/powerpoint/2010/main" spd="slow" advTm="181024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extraction: Corners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963083"/>
              </p:ext>
            </p:extLst>
          </p:nvPr>
        </p:nvGraphicFramePr>
        <p:xfrm>
          <a:off x="1426713" y="875220"/>
          <a:ext cx="6290595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1" name="Image" r:id="rId4" imgW="8761905" imgH="7009524" progId="Photoshop.Image.10">
                  <p:embed/>
                </p:oleObj>
              </mc:Choice>
              <mc:Fallback>
                <p:oleObj name="Image" r:id="rId4" imgW="8761905" imgH="7009524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6713" y="875220"/>
                        <a:ext cx="6290595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447801" y="1047750"/>
            <a:ext cx="62906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>
                <a:solidFill>
                  <a:schemeClr val="bg1"/>
                </a:solidFill>
              </a:rPr>
              <a:t>9300 Harris Corners Pkwy, Charlotte, NC</a:t>
            </a:r>
          </a:p>
        </p:txBody>
      </p:sp>
    </p:spTree>
    <p:extLst>
      <p:ext uri="{BB962C8B-B14F-4D97-AF65-F5344CB8AC3E}">
        <p14:creationId xmlns:p14="http://schemas.microsoft.com/office/powerpoint/2010/main" val="6326946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Corners</a:t>
            </a:r>
          </a:p>
        </p:txBody>
      </p:sp>
      <p:sp>
        <p:nvSpPr>
          <p:cNvPr id="11591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2794000"/>
            <a:ext cx="7772400" cy="1905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Key property: in the region around a corner, image gradient has two or more dominant directions</a:t>
            </a:r>
          </a:p>
          <a:p>
            <a:pPr>
              <a:buFontTx/>
              <a:buChar char="•"/>
            </a:pPr>
            <a:r>
              <a:rPr lang="en-US" dirty="0"/>
              <a:t>Corners are repeatable and distinctive</a:t>
            </a:r>
          </a:p>
        </p:txBody>
      </p:sp>
      <p:graphicFrame>
        <p:nvGraphicFramePr>
          <p:cNvPr id="1159180" name="Object 1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447800" y="779198"/>
          <a:ext cx="6248400" cy="1887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5" name="Bitmap Image" r:id="rId4" imgW="7411485" imgH="2685714" progId="Paint.Picture">
                  <p:embed/>
                </p:oleObj>
              </mc:Choice>
              <mc:Fallback>
                <p:oleObj name="Bitmap Image" r:id="rId4" imgW="7411485" imgH="268571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779198"/>
                        <a:ext cx="6248400" cy="18878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182" name="Rectangle 14"/>
          <p:cNvSpPr>
            <a:spLocks noChangeArrowheads="1"/>
          </p:cNvSpPr>
          <p:nvPr/>
        </p:nvSpPr>
        <p:spPr bwMode="auto">
          <a:xfrm>
            <a:off x="457200" y="4799542"/>
            <a:ext cx="8305800" cy="65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/>
              <a:t>C.Harris</a:t>
            </a:r>
            <a:r>
              <a:rPr lang="en-US" sz="2000" dirty="0"/>
              <a:t> and </a:t>
            </a:r>
            <a:r>
              <a:rPr lang="en-US" sz="2000" dirty="0" err="1"/>
              <a:t>M.Stephens</a:t>
            </a:r>
            <a:r>
              <a:rPr lang="en-US" sz="2000" dirty="0"/>
              <a:t>. </a:t>
            </a:r>
            <a:r>
              <a:rPr lang="en-US" sz="2000" dirty="0">
                <a:hlinkClick r:id="rId6"/>
              </a:rPr>
              <a:t>"A Combined Corner and Edge Detector.</a:t>
            </a:r>
            <a:r>
              <a:rPr lang="ja-JP" altLang="en-US" sz="2000" dirty="0">
                <a:latin typeface="Arial"/>
                <a:hlinkClick r:id="rId6"/>
              </a:rPr>
              <a:t>“</a:t>
            </a:r>
            <a:r>
              <a:rPr lang="en-US" sz="2000" dirty="0"/>
              <a:t> </a:t>
            </a:r>
            <a:r>
              <a:rPr lang="en-US" sz="2000" i="1" dirty="0"/>
              <a:t>Proceedings of the 4th </a:t>
            </a:r>
            <a:r>
              <a:rPr lang="en-US" sz="2000" i="1" dirty="0" err="1"/>
              <a:t>Alvey</a:t>
            </a:r>
            <a:r>
              <a:rPr lang="en-US" sz="2000" i="1" dirty="0"/>
              <a:t> Vision Conference</a:t>
            </a:r>
            <a:r>
              <a:rPr lang="en-US" sz="2000" dirty="0"/>
              <a:t>: pages 147--151.  </a:t>
            </a:r>
          </a:p>
        </p:txBody>
      </p:sp>
    </p:spTree>
    <p:extLst>
      <p:ext uri="{BB962C8B-B14F-4D97-AF65-F5344CB8AC3E}">
        <p14:creationId xmlns:p14="http://schemas.microsoft.com/office/powerpoint/2010/main" val="257706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917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BA5A383-0E4D-4B05-BA51-BBB8CC2FF8A4}" type="slidenum">
              <a:rPr lang="en-US" sz="1400"/>
              <a:pPr eaLnBrk="1" hangingPunct="1"/>
              <a:t>62</a:t>
            </a:fld>
            <a:endParaRPr lang="en-US" sz="1400"/>
          </a:p>
        </p:txBody>
      </p:sp>
      <p:sp>
        <p:nvSpPr>
          <p:cNvPr id="129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5479"/>
            <a:ext cx="8229600" cy="379678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3200" b="1">
                <a:ea typeface="+mj-ea"/>
              </a:rPr>
              <a:t>Corners</a:t>
            </a:r>
            <a:r>
              <a:rPr lang="en-US" sz="3200">
                <a:ea typeface="+mj-ea"/>
              </a:rPr>
              <a:t> as distinctive interest points</a:t>
            </a:r>
            <a:endParaRPr lang="ru-RU" sz="3200">
              <a:ea typeface="+mj-ea"/>
            </a:endParaRPr>
          </a:p>
        </p:txBody>
      </p:sp>
      <p:sp>
        <p:nvSpPr>
          <p:cNvPr id="129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49854"/>
            <a:ext cx="7907338" cy="146711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>
                <a:ea typeface="+mn-ea"/>
              </a:rPr>
              <a:t>We should easily recognize the point by looking through a small window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>
                <a:ea typeface="+mn-ea"/>
              </a:rPr>
              <a:t>Shifting a window in </a:t>
            </a:r>
            <a:r>
              <a:rPr lang="en-US" sz="2400" i="1">
                <a:ea typeface="+mn-ea"/>
              </a:rPr>
              <a:t>any</a:t>
            </a:r>
            <a:r>
              <a:rPr lang="en-US" sz="2400">
                <a:ea typeface="+mn-ea"/>
              </a:rPr>
              <a:t> </a:t>
            </a:r>
            <a:r>
              <a:rPr lang="en-US" sz="2400" i="1">
                <a:ea typeface="+mn-ea"/>
              </a:rPr>
              <a:t>direction</a:t>
            </a:r>
            <a:r>
              <a:rPr lang="en-US" sz="2400">
                <a:ea typeface="+mn-ea"/>
              </a:rPr>
              <a:t> should give </a:t>
            </a:r>
            <a:r>
              <a:rPr lang="en-US" sz="2400" i="1">
                <a:ea typeface="+mn-ea"/>
              </a:rPr>
              <a:t>a large change</a:t>
            </a:r>
            <a:r>
              <a:rPr lang="en-US" sz="2400">
                <a:ea typeface="+mn-ea"/>
              </a:rPr>
              <a:t> in intensity</a:t>
            </a:r>
            <a:endParaRPr lang="ru-RU" sz="2400">
              <a:ea typeface="+mn-ea"/>
            </a:endParaRPr>
          </a:p>
        </p:txBody>
      </p:sp>
      <p:grpSp>
        <p:nvGrpSpPr>
          <p:cNvPr id="836612" name="Group 4"/>
          <p:cNvGrpSpPr>
            <a:grpSpLocks/>
          </p:cNvGrpSpPr>
          <p:nvPr/>
        </p:nvGrpSpPr>
        <p:grpSpPr bwMode="auto">
          <a:xfrm>
            <a:off x="3429000" y="2413005"/>
            <a:ext cx="2438400" cy="2947459"/>
            <a:chOff x="2160" y="1824"/>
            <a:chExt cx="1536" cy="2228"/>
          </a:xfrm>
        </p:grpSpPr>
        <p:pic>
          <p:nvPicPr>
            <p:cNvPr id="31766" name="Picture 5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67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ja-JP" altLang="en-US" sz="20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</a:t>
              </a:r>
              <a:r>
                <a:rPr lang="en-US" altLang="ja-JP" sz="20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edge</a:t>
              </a:r>
              <a:r>
                <a:rPr lang="ja-JP" altLang="en-US" sz="20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”</a:t>
              </a:r>
              <a:r>
                <a:rPr lang="en-US" altLang="ja-JP" sz="2000" dirty="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ja-JP" sz="2000" dirty="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ja-JP" sz="2000" dirty="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no change along the edge direction</a:t>
              </a:r>
              <a:endParaRPr lang="ru-RU" sz="2000" dirty="0">
                <a:solidFill>
                  <a:srgbClr val="000000"/>
                </a:solidFill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31768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1769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6617" name="Group 9"/>
          <p:cNvGrpSpPr>
            <a:grpSpLocks/>
          </p:cNvGrpSpPr>
          <p:nvPr/>
        </p:nvGrpSpPr>
        <p:grpSpPr bwMode="auto">
          <a:xfrm>
            <a:off x="6019800" y="2413005"/>
            <a:ext cx="2667000" cy="2947459"/>
            <a:chOff x="3792" y="1824"/>
            <a:chExt cx="1680" cy="2228"/>
          </a:xfrm>
        </p:grpSpPr>
        <p:pic>
          <p:nvPicPr>
            <p:cNvPr id="31759" name="Picture 10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60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ja-JP" altLang="en-US" sz="20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</a:t>
              </a:r>
              <a:r>
                <a:rPr lang="en-US" altLang="ja-JP" sz="20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corner</a:t>
              </a:r>
              <a:r>
                <a:rPr lang="ja-JP" altLang="en-US" sz="20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”</a:t>
              </a:r>
              <a:r>
                <a:rPr lang="en-US" altLang="ja-JP" sz="2000" dirty="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ja-JP" sz="2000" dirty="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ja-JP" sz="2000" dirty="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significant change in all directions</a:t>
              </a:r>
              <a:endParaRPr lang="ru-RU" sz="2000" dirty="0">
                <a:solidFill>
                  <a:srgbClr val="000000"/>
                </a:solidFill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31761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1762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3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4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5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6625" name="Group 17"/>
          <p:cNvGrpSpPr>
            <a:grpSpLocks/>
          </p:cNvGrpSpPr>
          <p:nvPr/>
        </p:nvGrpSpPr>
        <p:grpSpPr bwMode="auto">
          <a:xfrm>
            <a:off x="762000" y="2413005"/>
            <a:ext cx="2362200" cy="2947459"/>
            <a:chOff x="480" y="1824"/>
            <a:chExt cx="1488" cy="2228"/>
          </a:xfrm>
        </p:grpSpPr>
        <p:pic>
          <p:nvPicPr>
            <p:cNvPr id="31752" name="Picture 18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53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ja-JP" altLang="en-US" sz="20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</a:t>
              </a:r>
              <a:r>
                <a:rPr lang="en-US" altLang="ja-JP" sz="20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flat</a:t>
              </a:r>
              <a:r>
                <a:rPr lang="ja-JP" altLang="en-US" sz="2000" dirty="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”</a:t>
              </a:r>
              <a:r>
                <a:rPr lang="en-US" altLang="ja-JP" sz="2000" dirty="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 region:</a:t>
              </a:r>
              <a:br>
                <a:rPr lang="en-US" altLang="ja-JP" sz="2000" dirty="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ja-JP" sz="2000" dirty="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no change in all directions</a:t>
              </a:r>
              <a:endParaRPr lang="ru-RU" sz="2000" dirty="0">
                <a:solidFill>
                  <a:srgbClr val="000000"/>
                </a:solidFill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31754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1755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6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7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8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6633" name="Text Box 25"/>
          <p:cNvSpPr txBox="1">
            <a:spLocks noChangeArrowheads="1"/>
          </p:cNvSpPr>
          <p:nvPr/>
        </p:nvSpPr>
        <p:spPr bwMode="auto">
          <a:xfrm>
            <a:off x="208545" y="5482172"/>
            <a:ext cx="416443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300" dirty="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rPr>
              <a:t>Slide credit: </a:t>
            </a:r>
            <a:r>
              <a:rPr lang="en-US" sz="1300" dirty="0" err="1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rPr>
              <a:t>Alyosha</a:t>
            </a:r>
            <a:r>
              <a:rPr lang="en-US" sz="1300" dirty="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rPr>
              <a:t>Efros</a:t>
            </a:r>
            <a:r>
              <a:rPr lang="en-US" sz="1300" dirty="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rPr>
              <a:t>, </a:t>
            </a:r>
            <a:r>
              <a:rPr lang="en-US" sz="1400" kern="0" dirty="0">
                <a:solidFill>
                  <a:srgbClr val="000000"/>
                </a:solidFill>
                <a:latin typeface="+mn-lt"/>
                <a:ea typeface="+mn-ea"/>
              </a:rPr>
              <a:t>Darya </a:t>
            </a:r>
            <a:r>
              <a:rPr lang="en-US" sz="1400" kern="0" dirty="0" err="1">
                <a:solidFill>
                  <a:srgbClr val="000000"/>
                </a:solidFill>
                <a:latin typeface="+mn-lt"/>
                <a:ea typeface="+mn-ea"/>
              </a:rPr>
              <a:t>Frolova</a:t>
            </a:r>
            <a:r>
              <a:rPr lang="en-US" sz="1400" kern="0" dirty="0">
                <a:solidFill>
                  <a:srgbClr val="000000"/>
                </a:solidFill>
                <a:latin typeface="+mn-lt"/>
                <a:ea typeface="+mn-ea"/>
              </a:rPr>
              <a:t>, Denis </a:t>
            </a:r>
            <a:r>
              <a:rPr lang="en-US" sz="1400" kern="0" dirty="0" err="1">
                <a:solidFill>
                  <a:srgbClr val="000000"/>
                </a:solidFill>
                <a:latin typeface="+mn-lt"/>
                <a:ea typeface="+mn-ea"/>
              </a:rPr>
              <a:t>Simakov</a:t>
            </a:r>
            <a:endParaRPr lang="en-US" sz="1400" kern="0" dirty="0">
              <a:solidFill>
                <a:srgbClr val="000000"/>
              </a:solidFill>
              <a:latin typeface="+mn-lt"/>
              <a:ea typeface="+mn-ea"/>
            </a:endParaRPr>
          </a:p>
          <a:p>
            <a:pPr algn="ctr" eaLnBrk="0" hangingPunct="0">
              <a:defRPr/>
            </a:pPr>
            <a:endParaRPr lang="en-US" sz="1300" dirty="0">
              <a:solidFill>
                <a:srgbClr val="000000"/>
              </a:solidFill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2508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Corners versus edges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534" y="1855089"/>
            <a:ext cx="830782" cy="47119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1397000"/>
            <a:ext cx="1066800" cy="889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000" y="1397000"/>
            <a:ext cx="533400" cy="4445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1841500"/>
            <a:ext cx="533400" cy="4445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0" y="2667000"/>
            <a:ext cx="1066800" cy="889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0" y="3937000"/>
            <a:ext cx="1066800" cy="889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0" y="3111500"/>
            <a:ext cx="1066800" cy="4445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533" y="1270002"/>
            <a:ext cx="830782" cy="478897"/>
          </a:xfrm>
          <a:prstGeom prst="rect">
            <a:avLst/>
          </a:prstGeom>
        </p:spPr>
      </p:pic>
      <p:pic>
        <p:nvPicPr>
          <p:cNvPr id="21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76" y="3175000"/>
            <a:ext cx="830782" cy="4711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75" y="2589912"/>
            <a:ext cx="830782" cy="478897"/>
          </a:xfrm>
          <a:prstGeom prst="rect">
            <a:avLst/>
          </a:prstGeom>
        </p:spPr>
      </p:pic>
      <p:pic>
        <p:nvPicPr>
          <p:cNvPr id="23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533" y="4427015"/>
            <a:ext cx="830782" cy="4711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532" y="3841927"/>
            <a:ext cx="830782" cy="478897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4114800" y="15240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114800" y="20320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114800" y="28575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114800" y="33655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114800" y="41275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14800" y="46355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85782" y="1344720"/>
            <a:ext cx="100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Large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0025" y="1865288"/>
            <a:ext cx="100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Large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80024" y="2690788"/>
            <a:ext cx="100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Small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80023" y="3199420"/>
            <a:ext cx="100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Large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09097" y="3960788"/>
            <a:ext cx="100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Small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880022" y="4451761"/>
            <a:ext cx="100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Small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6064360" y="1489656"/>
            <a:ext cx="1631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Corner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6064359" y="2889405"/>
            <a:ext cx="12508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Edge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65748" y="4112600"/>
            <a:ext cx="2057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Nothing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9089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Detector Formulation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23850" y="952500"/>
            <a:ext cx="8496300" cy="4139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 shifting the window W by (</a:t>
            </a:r>
            <a:r>
              <a:rPr lang="en-US" sz="2400" dirty="0" err="1"/>
              <a:t>u,v</a:t>
            </a:r>
            <a:r>
              <a:rPr lang="en-US" sz="2400" dirty="0"/>
              <a:t>):</a:t>
            </a:r>
          </a:p>
          <a:p>
            <a:pPr lvl="1"/>
            <a:r>
              <a:rPr lang="en-US" sz="2000" dirty="0"/>
              <a:t>How do the pixels in W change?</a:t>
            </a:r>
          </a:p>
          <a:p>
            <a:pPr lvl="1"/>
            <a:r>
              <a:rPr lang="en-US" sz="2000" dirty="0"/>
              <a:t>Auto-correlation function measures</a:t>
            </a:r>
            <a:br>
              <a:rPr lang="en-US" sz="2000" dirty="0"/>
            </a:br>
            <a:r>
              <a:rPr lang="en-US" sz="2000" dirty="0"/>
              <a:t>the self similarity of a signal and is</a:t>
            </a:r>
            <a:br>
              <a:rPr lang="en-US" sz="2000" dirty="0"/>
            </a:br>
            <a:r>
              <a:rPr lang="en-US" sz="2000" dirty="0"/>
              <a:t>related to the sum-of-squared</a:t>
            </a:r>
            <a:br>
              <a:rPr lang="en-US" sz="2000" dirty="0"/>
            </a:br>
            <a:r>
              <a:rPr lang="en-US" sz="2000" dirty="0"/>
              <a:t>difference.</a:t>
            </a:r>
          </a:p>
          <a:p>
            <a:pPr lvl="1"/>
            <a:r>
              <a:rPr lang="en-US" sz="2000" dirty="0"/>
              <a:t>Compare each pixel before and</a:t>
            </a:r>
            <a:br>
              <a:rPr lang="en-US" sz="2000" dirty="0"/>
            </a:br>
            <a:r>
              <a:rPr lang="en-US" sz="2000" dirty="0"/>
              <a:t>after the shift by summing up the</a:t>
            </a:r>
            <a:br>
              <a:rPr lang="en-US" sz="2000" dirty="0"/>
            </a:br>
            <a:r>
              <a:rPr lang="en-US" sz="2000" dirty="0"/>
              <a:t>squared differences (SSD).</a:t>
            </a:r>
          </a:p>
          <a:p>
            <a:pPr lvl="1"/>
            <a:r>
              <a:rPr lang="en-US" sz="2000" dirty="0"/>
              <a:t>This defines an SSD “error” of E(</a:t>
            </a:r>
            <a:r>
              <a:rPr lang="en-US" sz="2000" dirty="0" err="1"/>
              <a:t>u,v</a:t>
            </a:r>
            <a:r>
              <a:rPr lang="en-US" sz="2000" dirty="0"/>
              <a:t>):</a:t>
            </a:r>
          </a:p>
        </p:txBody>
      </p:sp>
      <p:pic>
        <p:nvPicPr>
          <p:cNvPr id="10" name="Picture 3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410604"/>
            <a:ext cx="6502400" cy="68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6227763" y="1510771"/>
            <a:ext cx="2590800" cy="1841500"/>
            <a:chOff x="3840" y="672"/>
            <a:chExt cx="1632" cy="1392"/>
          </a:xfrm>
        </p:grpSpPr>
        <p:grpSp>
          <p:nvGrpSpPr>
            <p:cNvPr id="12" name="Group 42"/>
            <p:cNvGrpSpPr>
              <a:grpSpLocks/>
            </p:cNvGrpSpPr>
            <p:nvPr/>
          </p:nvGrpSpPr>
          <p:grpSpPr bwMode="auto">
            <a:xfrm>
              <a:off x="3984" y="672"/>
              <a:ext cx="1488" cy="1392"/>
              <a:chOff x="2208" y="1104"/>
              <a:chExt cx="1488" cy="1392"/>
            </a:xfrm>
          </p:grpSpPr>
          <p:sp>
            <p:nvSpPr>
              <p:cNvPr id="17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b="1">
                  <a:latin typeface="Times New Roman" pitchFamily="18" charset="0"/>
                </a:endParaRPr>
              </a:p>
            </p:txBody>
          </p:sp>
          <p:sp>
            <p:nvSpPr>
              <p:cNvPr id="18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Rectangle 46"/>
            <p:cNvSpPr>
              <a:spLocks noChangeArrowheads="1"/>
            </p:cNvSpPr>
            <p:nvPr/>
          </p:nvSpPr>
          <p:spPr bwMode="auto">
            <a:xfrm>
              <a:off x="4100" y="1271"/>
              <a:ext cx="306" cy="296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b="1">
                <a:latin typeface="Times New Roman" pitchFamily="18" charset="0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4224" y="1432"/>
              <a:ext cx="306" cy="296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b="1">
                <a:latin typeface="Times New Roman" pitchFamily="18" charset="0"/>
              </a:endParaRPr>
            </a:p>
          </p:txBody>
        </p:sp>
        <p:cxnSp>
          <p:nvCxnSpPr>
            <p:cNvPr id="15" name="Straight Arrow Connector 27"/>
            <p:cNvCxnSpPr>
              <a:cxnSpLocks noChangeShapeType="1"/>
            </p:cNvCxnSpPr>
            <p:nvPr/>
          </p:nvCxnSpPr>
          <p:spPr bwMode="auto">
            <a:xfrm rot="16200000" flipH="1">
              <a:off x="4081" y="1290"/>
              <a:ext cx="161" cy="124"/>
            </a:xfrm>
            <a:prstGeom prst="straightConnector1">
              <a:avLst/>
            </a:prstGeom>
            <a:noFill/>
            <a:ln w="38100" algn="ctr">
              <a:solidFill>
                <a:srgbClr val="00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840" y="1268"/>
              <a:ext cx="30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 b="1">
                  <a:solidFill>
                    <a:srgbClr val="003366"/>
                  </a:solidFill>
                </a:rPr>
                <a:t>W</a:t>
              </a:r>
              <a:endParaRPr lang="en-US" sz="2000" b="1" baseline="-25000">
                <a:solidFill>
                  <a:srgbClr val="003366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79512" y="4733819"/>
            <a:ext cx="2455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SSD for (</a:t>
            </a:r>
            <a:r>
              <a:rPr lang="en-US" dirty="0" err="1">
                <a:solidFill>
                  <a:srgbClr val="FF0000"/>
                </a:solidFill>
              </a:rPr>
              <a:t>u,v</a:t>
            </a:r>
            <a:r>
              <a:rPr lang="en-US" dirty="0">
                <a:solidFill>
                  <a:srgbClr val="FF0000"/>
                </a:solidFill>
              </a:rPr>
              <a:t>) direction</a:t>
            </a:r>
          </a:p>
          <a:p>
            <a:r>
              <a:rPr lang="en-US" dirty="0">
                <a:solidFill>
                  <a:srgbClr val="FF0000"/>
                </a:solidFill>
              </a:rPr>
              <a:t>of a single region</a:t>
            </a:r>
          </a:p>
        </p:txBody>
      </p:sp>
      <p:sp>
        <p:nvSpPr>
          <p:cNvPr id="6" name="Date Placeholder 3"/>
          <p:cNvSpPr txBox="1">
            <a:spLocks/>
          </p:cNvSpPr>
          <p:nvPr/>
        </p:nvSpPr>
        <p:spPr>
          <a:xfrm>
            <a:off x="5410200" y="4986073"/>
            <a:ext cx="3581400" cy="28442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 partially from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Selim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Aksoy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806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Detector: Mathematics</a:t>
            </a:r>
            <a:endParaRPr lang="ru-RU"/>
          </a:p>
        </p:txBody>
      </p:sp>
      <p:graphicFrame>
        <p:nvGraphicFramePr>
          <p:cNvPr id="1187843" name="Object 3"/>
          <p:cNvGraphicFramePr>
            <a:graphicFrameLocks noChangeAspect="1"/>
          </p:cNvGraphicFramePr>
          <p:nvPr/>
        </p:nvGraphicFramePr>
        <p:xfrm>
          <a:off x="1219200" y="1651000"/>
          <a:ext cx="6934200" cy="795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9" name="Equation" r:id="rId4" imgW="2768400" imgH="380880" progId="Equation.3">
                  <p:embed/>
                </p:oleObj>
              </mc:Choice>
              <mc:Fallback>
                <p:oleObj name="Equation" r:id="rId4" imgW="27684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51000"/>
                        <a:ext cx="6934200" cy="79507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44" name="Text Box 4"/>
          <p:cNvSpPr txBox="1">
            <a:spLocks noChangeArrowheads="1"/>
          </p:cNvSpPr>
          <p:nvPr/>
        </p:nvSpPr>
        <p:spPr bwMode="auto">
          <a:xfrm>
            <a:off x="1624491" y="1014678"/>
            <a:ext cx="39312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cs typeface="Times New Roman" charset="0"/>
              </a:rPr>
              <a:t>Change of intensity for the shift [</a:t>
            </a:r>
            <a:r>
              <a:rPr lang="en-US" i="1">
                <a:cs typeface="Times New Roman" charset="0"/>
              </a:rPr>
              <a:t>u,v</a:t>
            </a:r>
            <a:r>
              <a:rPr lang="en-US">
                <a:cs typeface="Times New Roman" charset="0"/>
              </a:rPr>
              <a:t>]:</a:t>
            </a:r>
            <a:endParaRPr lang="ru-RU">
              <a:cs typeface="Times New Roman" charset="0"/>
            </a:endParaRPr>
          </a:p>
        </p:txBody>
      </p:sp>
      <p:grpSp>
        <p:nvGrpSpPr>
          <p:cNvPr id="1187845" name="Group 5"/>
          <p:cNvGrpSpPr>
            <a:grpSpLocks/>
          </p:cNvGrpSpPr>
          <p:nvPr/>
        </p:nvGrpSpPr>
        <p:grpSpPr bwMode="auto">
          <a:xfrm>
            <a:off x="6477000" y="2095507"/>
            <a:ext cx="1371600" cy="1148292"/>
            <a:chOff x="4080" y="1920"/>
            <a:chExt cx="864" cy="868"/>
          </a:xfrm>
        </p:grpSpPr>
        <p:sp>
          <p:nvSpPr>
            <p:cNvPr id="1187846" name="Line 6"/>
            <p:cNvSpPr>
              <a:spLocks noChangeShapeType="1"/>
            </p:cNvSpPr>
            <p:nvPr/>
          </p:nvSpPr>
          <p:spPr bwMode="auto">
            <a:xfrm flipH="1" flipV="1">
              <a:off x="4368" y="1920"/>
              <a:ext cx="9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7847" name="AutoShape 7"/>
            <p:cNvSpPr>
              <a:spLocks noChangeArrowheads="1"/>
            </p:cNvSpPr>
            <p:nvPr/>
          </p:nvSpPr>
          <p:spPr bwMode="auto">
            <a:xfrm>
              <a:off x="4080" y="2448"/>
              <a:ext cx="864" cy="336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7848" name="Text Box 8"/>
            <p:cNvSpPr txBox="1">
              <a:spLocks noChangeArrowheads="1"/>
            </p:cNvSpPr>
            <p:nvPr/>
          </p:nvSpPr>
          <p:spPr bwMode="auto">
            <a:xfrm>
              <a:off x="4080" y="2486"/>
              <a:ext cx="864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000">
                  <a:latin typeface="Tahoma" charset="0"/>
                  <a:cs typeface="Tahoma" charset="0"/>
                </a:rPr>
                <a:t>Intensity</a:t>
              </a:r>
              <a:endParaRPr lang="ru-RU" sz="2000">
                <a:latin typeface="Tahoma" charset="0"/>
                <a:cs typeface="Tahoma" charset="0"/>
              </a:endParaRPr>
            </a:p>
          </p:txBody>
        </p:sp>
      </p:grpSp>
      <p:grpSp>
        <p:nvGrpSpPr>
          <p:cNvPr id="1187849" name="Group 9"/>
          <p:cNvGrpSpPr>
            <a:grpSpLocks/>
          </p:cNvGrpSpPr>
          <p:nvPr/>
        </p:nvGrpSpPr>
        <p:grpSpPr bwMode="auto">
          <a:xfrm>
            <a:off x="4114800" y="2222503"/>
            <a:ext cx="1385888" cy="1251479"/>
            <a:chOff x="2592" y="2016"/>
            <a:chExt cx="873" cy="946"/>
          </a:xfrm>
        </p:grpSpPr>
        <p:sp>
          <p:nvSpPr>
            <p:cNvPr id="1187850" name="AutoShape 10"/>
            <p:cNvSpPr>
              <a:spLocks noChangeArrowheads="1"/>
            </p:cNvSpPr>
            <p:nvPr/>
          </p:nvSpPr>
          <p:spPr bwMode="auto">
            <a:xfrm>
              <a:off x="2592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7851" name="Text Box 11"/>
            <p:cNvSpPr txBox="1">
              <a:spLocks noChangeArrowheads="1"/>
            </p:cNvSpPr>
            <p:nvPr/>
          </p:nvSpPr>
          <p:spPr bwMode="auto">
            <a:xfrm>
              <a:off x="2601" y="2427"/>
              <a:ext cx="864" cy="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000">
                  <a:latin typeface="Tahoma" charset="0"/>
                  <a:cs typeface="Tahoma" charset="0"/>
                </a:rPr>
                <a:t>Shifted intensity</a:t>
              </a:r>
              <a:endParaRPr lang="ru-RU" sz="2000">
                <a:latin typeface="Tahoma" charset="0"/>
                <a:cs typeface="Tahoma" charset="0"/>
              </a:endParaRPr>
            </a:p>
          </p:txBody>
        </p:sp>
        <p:sp>
          <p:nvSpPr>
            <p:cNvPr id="1187852" name="Line 12"/>
            <p:cNvSpPr>
              <a:spLocks noChangeShapeType="1"/>
            </p:cNvSpPr>
            <p:nvPr/>
          </p:nvSpPr>
          <p:spPr bwMode="auto">
            <a:xfrm flipH="1" flipV="1">
              <a:off x="2928" y="2016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7853" name="Group 13"/>
          <p:cNvGrpSpPr>
            <a:grpSpLocks/>
          </p:cNvGrpSpPr>
          <p:nvPr/>
        </p:nvGrpSpPr>
        <p:grpSpPr bwMode="auto">
          <a:xfrm>
            <a:off x="1905000" y="2159003"/>
            <a:ext cx="1385888" cy="1314979"/>
            <a:chOff x="1200" y="1968"/>
            <a:chExt cx="873" cy="994"/>
          </a:xfrm>
        </p:grpSpPr>
        <p:sp>
          <p:nvSpPr>
            <p:cNvPr id="1187854" name="AutoShape 14"/>
            <p:cNvSpPr>
              <a:spLocks noChangeArrowheads="1"/>
            </p:cNvSpPr>
            <p:nvPr/>
          </p:nvSpPr>
          <p:spPr bwMode="auto">
            <a:xfrm>
              <a:off x="1200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7855" name="Text Box 15"/>
            <p:cNvSpPr txBox="1">
              <a:spLocks noChangeArrowheads="1"/>
            </p:cNvSpPr>
            <p:nvPr/>
          </p:nvSpPr>
          <p:spPr bwMode="auto">
            <a:xfrm>
              <a:off x="1209" y="2427"/>
              <a:ext cx="864" cy="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000">
                  <a:latin typeface="Tahoma" charset="0"/>
                  <a:cs typeface="Tahoma" charset="0"/>
                </a:rPr>
                <a:t>Window function</a:t>
              </a:r>
              <a:endParaRPr lang="ru-RU" sz="2000">
                <a:latin typeface="Tahoma" charset="0"/>
                <a:cs typeface="Tahoma" charset="0"/>
              </a:endParaRPr>
            </a:p>
          </p:txBody>
        </p:sp>
        <p:sp>
          <p:nvSpPr>
            <p:cNvPr id="1187856" name="Line 16"/>
            <p:cNvSpPr>
              <a:spLocks noChangeShapeType="1"/>
            </p:cNvSpPr>
            <p:nvPr/>
          </p:nvSpPr>
          <p:spPr bwMode="auto">
            <a:xfrm flipV="1">
              <a:off x="1728" y="1968"/>
              <a:ext cx="33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7857" name="Group 17"/>
          <p:cNvGrpSpPr>
            <a:grpSpLocks/>
          </p:cNvGrpSpPr>
          <p:nvPr/>
        </p:nvGrpSpPr>
        <p:grpSpPr bwMode="auto">
          <a:xfrm>
            <a:off x="295279" y="4064009"/>
            <a:ext cx="8615363" cy="1136386"/>
            <a:chOff x="189" y="3312"/>
            <a:chExt cx="5427" cy="859"/>
          </a:xfrm>
        </p:grpSpPr>
        <p:grpSp>
          <p:nvGrpSpPr>
            <p:cNvPr id="1187858" name="Group 18"/>
            <p:cNvGrpSpPr>
              <a:grpSpLocks/>
            </p:cNvGrpSpPr>
            <p:nvPr/>
          </p:nvGrpSpPr>
          <p:grpSpPr bwMode="auto">
            <a:xfrm>
              <a:off x="4128" y="3312"/>
              <a:ext cx="1488" cy="432"/>
              <a:chOff x="3696" y="3264"/>
              <a:chExt cx="1920" cy="624"/>
            </a:xfrm>
          </p:grpSpPr>
          <p:grpSp>
            <p:nvGrpSpPr>
              <p:cNvPr id="1187859" name="Group 19"/>
              <p:cNvGrpSpPr>
                <a:grpSpLocks/>
              </p:cNvGrpSpPr>
              <p:nvPr/>
            </p:nvGrpSpPr>
            <p:grpSpPr bwMode="auto">
              <a:xfrm>
                <a:off x="3696" y="3648"/>
                <a:ext cx="1920" cy="240"/>
                <a:chOff x="3408" y="3648"/>
                <a:chExt cx="1920" cy="240"/>
              </a:xfrm>
            </p:grpSpPr>
            <p:sp>
              <p:nvSpPr>
                <p:cNvPr id="1187860" name="AutoShape 20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7861" name="Freeform 21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87862" name="Group 22"/>
              <p:cNvGrpSpPr>
                <a:grpSpLocks/>
              </p:cNvGrpSpPr>
              <p:nvPr/>
            </p:nvGrpSpPr>
            <p:grpSpPr bwMode="auto">
              <a:xfrm>
                <a:off x="3744" y="3264"/>
                <a:ext cx="1824" cy="528"/>
                <a:chOff x="1680" y="3312"/>
                <a:chExt cx="2640" cy="816"/>
              </a:xfrm>
            </p:grpSpPr>
            <p:sp>
              <p:nvSpPr>
                <p:cNvPr id="1187863" name="Freeform 23"/>
                <p:cNvSpPr>
                  <a:spLocks/>
                </p:cNvSpPr>
                <p:nvPr/>
              </p:nvSpPr>
              <p:spPr bwMode="auto">
                <a:xfrm>
                  <a:off x="1680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7864" name="Freeform 24"/>
                <p:cNvSpPr>
                  <a:spLocks/>
                </p:cNvSpPr>
                <p:nvPr/>
              </p:nvSpPr>
              <p:spPr bwMode="auto">
                <a:xfrm flipH="1">
                  <a:off x="3072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7865" name="Line 25"/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44" cy="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87866" name="Group 26"/>
            <p:cNvGrpSpPr>
              <a:grpSpLocks/>
            </p:cNvGrpSpPr>
            <p:nvPr/>
          </p:nvGrpSpPr>
          <p:grpSpPr bwMode="auto">
            <a:xfrm>
              <a:off x="2208" y="3360"/>
              <a:ext cx="1632" cy="432"/>
              <a:chOff x="1296" y="3360"/>
              <a:chExt cx="2112" cy="528"/>
            </a:xfrm>
          </p:grpSpPr>
          <p:grpSp>
            <p:nvGrpSpPr>
              <p:cNvPr id="1187867" name="Group 27"/>
              <p:cNvGrpSpPr>
                <a:grpSpLocks/>
              </p:cNvGrpSpPr>
              <p:nvPr/>
            </p:nvGrpSpPr>
            <p:grpSpPr bwMode="auto">
              <a:xfrm>
                <a:off x="1488" y="3648"/>
                <a:ext cx="1920" cy="240"/>
                <a:chOff x="3408" y="3648"/>
                <a:chExt cx="1920" cy="240"/>
              </a:xfrm>
            </p:grpSpPr>
            <p:sp>
              <p:nvSpPr>
                <p:cNvPr id="1187868" name="AutoShape 28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87869" name="Freeform 29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87870" name="Freeform 30"/>
              <p:cNvSpPr>
                <a:spLocks/>
              </p:cNvSpPr>
              <p:nvPr/>
            </p:nvSpPr>
            <p:spPr bwMode="auto">
              <a:xfrm>
                <a:off x="1296" y="3360"/>
                <a:ext cx="2064" cy="432"/>
              </a:xfrm>
              <a:custGeom>
                <a:avLst/>
                <a:gdLst>
                  <a:gd name="T0" fmla="*/ 0 w 2064"/>
                  <a:gd name="T1" fmla="*/ 432 h 432"/>
                  <a:gd name="T2" fmla="*/ 384 w 2064"/>
                  <a:gd name="T3" fmla="*/ 432 h 432"/>
                  <a:gd name="T4" fmla="*/ 384 w 2064"/>
                  <a:gd name="T5" fmla="*/ 0 h 432"/>
                  <a:gd name="T6" fmla="*/ 1824 w 2064"/>
                  <a:gd name="T7" fmla="*/ 0 h 432"/>
                  <a:gd name="T8" fmla="*/ 1824 w 2064"/>
                  <a:gd name="T9" fmla="*/ 432 h 432"/>
                  <a:gd name="T10" fmla="*/ 2064 w 2064"/>
                  <a:gd name="T11" fmla="*/ 432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64" h="432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7871" name="Text Box 31"/>
            <p:cNvSpPr txBox="1">
              <a:spLocks noChangeArrowheads="1"/>
            </p:cNvSpPr>
            <p:nvPr/>
          </p:nvSpPr>
          <p:spPr bwMode="auto">
            <a:xfrm>
              <a:off x="3921" y="3389"/>
              <a:ext cx="262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>
                  <a:cs typeface="Times New Roman" charset="0"/>
                </a:rPr>
                <a:t>or</a:t>
              </a:r>
              <a:endParaRPr lang="ru-RU" sz="2000">
                <a:cs typeface="Times New Roman" charset="0"/>
              </a:endParaRPr>
            </a:p>
          </p:txBody>
        </p:sp>
        <p:sp>
          <p:nvSpPr>
            <p:cNvPr id="1187872" name="Text Box 32"/>
            <p:cNvSpPr txBox="1">
              <a:spLocks noChangeArrowheads="1"/>
            </p:cNvSpPr>
            <p:nvPr/>
          </p:nvSpPr>
          <p:spPr bwMode="auto">
            <a:xfrm>
              <a:off x="189" y="3360"/>
              <a:ext cx="1837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>
                  <a:cs typeface="Times New Roman" charset="0"/>
                </a:rPr>
                <a:t>Window function </a:t>
              </a:r>
              <a:r>
                <a:rPr lang="en-US" i="1">
                  <a:latin typeface="Times New Roman" charset="0"/>
                  <a:cs typeface="Times New Roman" charset="0"/>
                </a:rPr>
                <a:t>w(x,y)</a:t>
              </a:r>
              <a:r>
                <a:rPr lang="en-US" sz="2000">
                  <a:latin typeface="Times New Roman" charset="0"/>
                  <a:cs typeface="Times New Roman" charset="0"/>
                </a:rPr>
                <a:t> =</a:t>
              </a:r>
              <a:endParaRPr lang="ru-RU" sz="20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87873" name="Text Box 33"/>
            <p:cNvSpPr txBox="1">
              <a:spLocks noChangeArrowheads="1"/>
            </p:cNvSpPr>
            <p:nvPr/>
          </p:nvSpPr>
          <p:spPr bwMode="auto">
            <a:xfrm>
              <a:off x="4475" y="3869"/>
              <a:ext cx="799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>
                  <a:cs typeface="Times New Roman" charset="0"/>
                </a:rPr>
                <a:t>Gaussian</a:t>
              </a:r>
              <a:endParaRPr lang="ru-RU" sz="2000">
                <a:cs typeface="Times New Roman" charset="0"/>
              </a:endParaRPr>
            </a:p>
          </p:txBody>
        </p:sp>
        <p:sp>
          <p:nvSpPr>
            <p:cNvPr id="1187874" name="Text Box 34"/>
            <p:cNvSpPr txBox="1">
              <a:spLocks noChangeArrowheads="1"/>
            </p:cNvSpPr>
            <p:nvPr/>
          </p:nvSpPr>
          <p:spPr bwMode="auto">
            <a:xfrm>
              <a:off x="2150" y="3869"/>
              <a:ext cx="1697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>
                  <a:cs typeface="Times New Roman" charset="0"/>
                </a:rPr>
                <a:t>1 in window, 0 outside</a:t>
              </a:r>
              <a:endParaRPr lang="ru-RU" sz="2000">
                <a:cs typeface="Times New Roman" charset="0"/>
              </a:endParaRPr>
            </a:p>
          </p:txBody>
        </p:sp>
      </p:grpSp>
      <p:sp>
        <p:nvSpPr>
          <p:cNvPr id="1187875" name="Text Box 35"/>
          <p:cNvSpPr txBox="1">
            <a:spLocks noChangeArrowheads="1"/>
          </p:cNvSpPr>
          <p:nvPr/>
        </p:nvSpPr>
        <p:spPr bwMode="auto">
          <a:xfrm>
            <a:off x="7495898" y="5397505"/>
            <a:ext cx="16912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R. Szeliski</a:t>
            </a:r>
          </a:p>
        </p:txBody>
      </p:sp>
    </p:spTree>
    <p:extLst>
      <p:ext uri="{BB962C8B-B14F-4D97-AF65-F5344CB8AC3E}">
        <p14:creationId xmlns:p14="http://schemas.microsoft.com/office/powerpoint/2010/main" val="225686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Harris Detector Formulation</a:t>
            </a:r>
            <a:endParaRPr/>
          </a:p>
        </p:txBody>
      </p:sp>
      <p:sp>
        <p:nvSpPr>
          <p:cNvPr id="579" name="Google Shape;579;p37"/>
          <p:cNvSpPr txBox="1">
            <a:spLocks noGrp="1"/>
          </p:cNvSpPr>
          <p:nvPr>
            <p:ph type="sldNum" idx="12"/>
          </p:nvPr>
        </p:nvSpPr>
        <p:spPr>
          <a:xfrm>
            <a:off x="8597702" y="5347235"/>
            <a:ext cx="1003498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580" name="Google Shape;580;p37"/>
          <p:cNvSpPr txBox="1"/>
          <p:nvPr/>
        </p:nvSpPr>
        <p:spPr>
          <a:xfrm>
            <a:off x="152411" y="889000"/>
            <a:ext cx="8893175" cy="425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Taylor Series expansion of I:</a:t>
            </a:r>
            <a:endParaRPr dirty="0"/>
          </a:p>
          <a:p>
            <a:pPr marL="342900" marR="0" lvl="0" indent="-1549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9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549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9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motion (</a:t>
            </a:r>
            <a:r>
              <a:rPr lang="en-US" sz="296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u,v</a:t>
            </a: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assumed to be small, then first order approximation is good.</a:t>
            </a:r>
            <a:endParaRPr dirty="0"/>
          </a:p>
          <a:p>
            <a:pPr marL="342900" marR="0" lvl="0" indent="-1549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9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549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9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549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9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549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96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Plugging this into the formula on the previous slide...</a:t>
            </a:r>
            <a:endParaRPr dirty="0"/>
          </a:p>
        </p:txBody>
      </p:sp>
      <p:pic>
        <p:nvPicPr>
          <p:cNvPr id="581" name="Google Shape;581;p37" descr="Editt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225" y="3106209"/>
            <a:ext cx="5688012" cy="43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7" descr="Editte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" y="1428750"/>
            <a:ext cx="8280400" cy="41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7" descr="Edittex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33713" y="3616854"/>
            <a:ext cx="3529012" cy="70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7" descr="Editte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33938" y="4378854"/>
            <a:ext cx="2881312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7"/>
          <p:cNvSpPr txBox="1"/>
          <p:nvPr/>
        </p:nvSpPr>
        <p:spPr>
          <a:xfrm>
            <a:off x="5105400" y="5240072"/>
            <a:ext cx="3581400" cy="28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Slide partially from </a:t>
            </a:r>
            <a:r>
              <a:rPr lang="en-US" sz="1800" dirty="0" err="1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Selim</a:t>
            </a:r>
            <a:r>
              <a:rPr lang="en-US" sz="1800" dirty="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dirty="0" err="1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Aksoy</a:t>
            </a:r>
            <a:endParaRPr sz="1800" dirty="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89037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Harris Detector Formulation</a:t>
            </a:r>
            <a:endParaRPr/>
          </a:p>
        </p:txBody>
      </p:sp>
      <p:sp>
        <p:nvSpPr>
          <p:cNvPr id="593" name="Google Shape;593;p38"/>
          <p:cNvSpPr txBox="1">
            <a:spLocks noGrp="1"/>
          </p:cNvSpPr>
          <p:nvPr>
            <p:ph type="sldNum" idx="12"/>
          </p:nvPr>
        </p:nvSpPr>
        <p:spPr>
          <a:xfrm>
            <a:off x="8216702" y="5347235"/>
            <a:ext cx="1003498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 dirty="0"/>
          </a:p>
        </p:txBody>
      </p:sp>
      <p:sp>
        <p:nvSpPr>
          <p:cNvPr id="594" name="Google Shape;594;p38"/>
          <p:cNvSpPr txBox="1"/>
          <p:nvPr/>
        </p:nvSpPr>
        <p:spPr>
          <a:xfrm>
            <a:off x="323850" y="1117865"/>
            <a:ext cx="8496300" cy="413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Sum-of-squared differences error E(u,v):</a:t>
            </a:r>
            <a:endParaRPr/>
          </a:p>
        </p:txBody>
      </p:sp>
      <p:pic>
        <p:nvPicPr>
          <p:cNvPr id="595" name="Google Shape;595;p38" descr="TP_tmp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61" y="1717146"/>
            <a:ext cx="8208963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8"/>
          <p:cNvSpPr/>
          <p:nvPr/>
        </p:nvSpPr>
        <p:spPr>
          <a:xfrm>
            <a:off x="4067944" y="2497460"/>
            <a:ext cx="3240360" cy="9001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7" name="Google Shape;597;p38"/>
          <p:cNvSpPr/>
          <p:nvPr/>
        </p:nvSpPr>
        <p:spPr>
          <a:xfrm>
            <a:off x="4017136" y="1687835"/>
            <a:ext cx="2211048" cy="5095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98" name="Google Shape;598;p38"/>
          <p:cNvCxnSpPr/>
          <p:nvPr/>
        </p:nvCxnSpPr>
        <p:spPr>
          <a:xfrm rot="10800000" flipH="1">
            <a:off x="3851920" y="2497460"/>
            <a:ext cx="1008112" cy="900100"/>
          </a:xfrm>
          <a:prstGeom prst="straightConnector1">
            <a:avLst/>
          </a:prstGeom>
          <a:noFill/>
          <a:ln w="9525" cap="flat" cmpd="sng">
            <a:solidFill>
              <a:srgbClr val="AC99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9" name="Google Shape;599;p38"/>
          <p:cNvCxnSpPr/>
          <p:nvPr/>
        </p:nvCxnSpPr>
        <p:spPr>
          <a:xfrm rot="10800000" flipH="1">
            <a:off x="7524328" y="2503714"/>
            <a:ext cx="1008112" cy="900100"/>
          </a:xfrm>
          <a:prstGeom prst="straightConnector1">
            <a:avLst/>
          </a:prstGeom>
          <a:noFill/>
          <a:ln w="9525" cap="flat" cmpd="sng">
            <a:solidFill>
              <a:srgbClr val="AC99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0" name="Google Shape;600;p38"/>
          <p:cNvSpPr txBox="1"/>
          <p:nvPr/>
        </p:nvSpPr>
        <p:spPr>
          <a:xfrm>
            <a:off x="5715000" y="5011472"/>
            <a:ext cx="3581400" cy="28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Slide partially from </a:t>
            </a:r>
            <a:r>
              <a:rPr lang="en-US" sz="1800" dirty="0" err="1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Selim</a:t>
            </a:r>
            <a:r>
              <a:rPr lang="en-US" sz="1800" dirty="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dirty="0" err="1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Aksoy</a:t>
            </a:r>
            <a:endParaRPr sz="1800" dirty="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9630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Harris Detector Formulation</a:t>
            </a:r>
            <a:endParaRPr dirty="0"/>
          </a:p>
        </p:txBody>
      </p:sp>
      <p:sp>
        <p:nvSpPr>
          <p:cNvPr id="608" name="Google Shape;608;p39"/>
          <p:cNvSpPr txBox="1">
            <a:spLocks noGrp="1"/>
          </p:cNvSpPr>
          <p:nvPr>
            <p:ph type="sldNum" idx="12"/>
          </p:nvPr>
        </p:nvSpPr>
        <p:spPr>
          <a:xfrm>
            <a:off x="6324600" y="5347235"/>
            <a:ext cx="1003498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609" name="Google Shape;609;p39"/>
          <p:cNvSpPr txBox="1"/>
          <p:nvPr/>
        </p:nvSpPr>
        <p:spPr>
          <a:xfrm>
            <a:off x="323850" y="1117868"/>
            <a:ext cx="8515350" cy="128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can be rewritten:</a:t>
            </a:r>
            <a:endParaRPr dirty="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0" name="Google Shape;610;p39" descr="TP_tmp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125" y="1562100"/>
            <a:ext cx="6503988" cy="851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880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Harris Detector Formulation</a:t>
            </a:r>
            <a:endParaRPr/>
          </a:p>
        </p:txBody>
      </p:sp>
      <p:sp>
        <p:nvSpPr>
          <p:cNvPr id="628" name="Google Shape;628;p40"/>
          <p:cNvSpPr txBox="1">
            <a:spLocks noGrp="1"/>
          </p:cNvSpPr>
          <p:nvPr>
            <p:ph type="body" idx="1"/>
          </p:nvPr>
        </p:nvSpPr>
        <p:spPr>
          <a:xfrm>
            <a:off x="457200" y="8890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This measure of change can be further simplified as: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342900" lvl="0" indent="-2667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dirty="0"/>
              <a:t>	where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400" dirty="0"/>
              <a:t> is a 2×2 matrix computed from image derivatives: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pic>
        <p:nvPicPr>
          <p:cNvPr id="629" name="Google Shape;62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206500"/>
            <a:ext cx="3733800" cy="925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" name="Google Shape;630;p40"/>
          <p:cNvGrpSpPr/>
          <p:nvPr/>
        </p:nvGrpSpPr>
        <p:grpSpPr>
          <a:xfrm>
            <a:off x="2098679" y="4508500"/>
            <a:ext cx="5597525" cy="591343"/>
            <a:chOff x="506" y="3681"/>
            <a:chExt cx="3526" cy="447"/>
          </a:xfrm>
        </p:grpSpPr>
        <p:pic>
          <p:nvPicPr>
            <p:cNvPr id="631" name="Google Shape;631;p40" descr="Edittex"/>
            <p:cNvPicPr preferRelativeResize="0"/>
            <p:nvPr/>
          </p:nvPicPr>
          <p:blipFill rotWithShape="1">
            <a:blip r:embed="rId4">
              <a:alphaModFix/>
            </a:blip>
            <a:srcRect r="25143" b="229"/>
            <a:stretch/>
          </p:blipFill>
          <p:spPr>
            <a:xfrm>
              <a:off x="528" y="3696"/>
              <a:ext cx="3504" cy="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40"/>
            <p:cNvSpPr/>
            <p:nvPr/>
          </p:nvSpPr>
          <p:spPr>
            <a:xfrm>
              <a:off x="506" y="368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0"/>
          <p:cNvSpPr txBox="1"/>
          <p:nvPr/>
        </p:nvSpPr>
        <p:spPr>
          <a:xfrm>
            <a:off x="2057400" y="3753981"/>
            <a:ext cx="4330700" cy="59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Sum over image region – the area we are checking for corner</a:t>
            </a:r>
            <a:endParaRPr/>
          </a:p>
        </p:txBody>
      </p:sp>
      <p:cxnSp>
        <p:nvCxnSpPr>
          <p:cNvPr id="634" name="Google Shape;634;p40"/>
          <p:cNvCxnSpPr/>
          <p:nvPr/>
        </p:nvCxnSpPr>
        <p:spPr>
          <a:xfrm rot="-5400000">
            <a:off x="3008312" y="3626716"/>
            <a:ext cx="381000" cy="31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5" name="Google Shape;635;p40"/>
          <p:cNvSpPr txBox="1"/>
          <p:nvPr/>
        </p:nvSpPr>
        <p:spPr>
          <a:xfrm>
            <a:off x="6680200" y="2777664"/>
            <a:ext cx="2235200" cy="146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Gradient with respect to </a:t>
            </a:r>
            <a:r>
              <a:rPr lang="en-US" sz="2400" b="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times gradient with respect to </a:t>
            </a:r>
            <a:r>
              <a:rPr lang="en-US" sz="2400" b="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000" b="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36" name="Google Shape;636;p40"/>
          <p:cNvCxnSpPr/>
          <p:nvPr/>
        </p:nvCxnSpPr>
        <p:spPr>
          <a:xfrm rot="10800000">
            <a:off x="6183313" y="2786923"/>
            <a:ext cx="533400" cy="127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637" name="Google Shape;63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11" y="2540000"/>
            <a:ext cx="4194175" cy="1003632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0"/>
          <p:cNvSpPr txBox="1"/>
          <p:nvPr/>
        </p:nvSpPr>
        <p:spPr>
          <a:xfrm rot="-5400000">
            <a:off x="-762794" y="4200597"/>
            <a:ext cx="1833563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Rick Szeliski</a:t>
            </a:r>
            <a:endParaRPr sz="1400" b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0" name="Google Shape;640;p40"/>
          <p:cNvSpPr txBox="1">
            <a:spLocks noGrp="1"/>
          </p:cNvSpPr>
          <p:nvPr>
            <p:ph type="sldNum" idx="12"/>
          </p:nvPr>
        </p:nvSpPr>
        <p:spPr>
          <a:xfrm>
            <a:off x="8597702" y="5347235"/>
            <a:ext cx="1003498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 dirty="0"/>
          </a:p>
        </p:txBody>
      </p:sp>
      <p:pic>
        <p:nvPicPr>
          <p:cNvPr id="641" name="Google Shape;641;p40" descr="TP_tmp.em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3888" y="1527219"/>
            <a:ext cx="385762" cy="28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0" descr="TP_tmp.em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5988" y="2899594"/>
            <a:ext cx="385762" cy="284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57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61EA52D9-2A81-2C40-95CA-002A691CA87B}" type="slidenum">
              <a:rPr lang="en-US"/>
              <a:pPr/>
              <a:t>7</a:t>
            </a:fld>
            <a:endParaRPr lang="en-US"/>
          </a:p>
        </p:txBody>
      </p:sp>
      <p:sp>
        <p:nvSpPr>
          <p:cNvPr id="12451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RANSAC</a:t>
            </a:r>
          </a:p>
        </p:txBody>
      </p:sp>
      <p:sp>
        <p:nvSpPr>
          <p:cNvPr id="1570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762000"/>
            <a:ext cx="7772400" cy="4635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Arial" charset="0"/>
              </a:rPr>
              <a:t>Outline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Choose a small subset of points uniformly at random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Fit a model to that subset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Find all remaining points that are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sz="2400" dirty="0">
                <a:latin typeface="Arial" charset="0"/>
              </a:rPr>
              <a:t>close</a:t>
            </a:r>
            <a:r>
              <a:rPr lang="ja-JP" altLang="en-US" sz="2400" dirty="0">
                <a:latin typeface="Arial" charset="0"/>
              </a:rPr>
              <a:t>”</a:t>
            </a:r>
            <a:r>
              <a:rPr lang="en-US" sz="2400" dirty="0">
                <a:latin typeface="Arial" charset="0"/>
              </a:rPr>
              <a:t> to the model and reject the rest as outliers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Do this many times and choose the best model</a:t>
            </a:r>
          </a:p>
        </p:txBody>
      </p:sp>
      <p:sp>
        <p:nvSpPr>
          <p:cNvPr id="1245188" name="Rectangle 6"/>
          <p:cNvSpPr>
            <a:spLocks noChangeArrowheads="1"/>
          </p:cNvSpPr>
          <p:nvPr/>
        </p:nvSpPr>
        <p:spPr bwMode="auto">
          <a:xfrm>
            <a:off x="228600" y="4938236"/>
            <a:ext cx="8763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400" dirty="0"/>
              <a:t>M. A. </a:t>
            </a:r>
            <a:r>
              <a:rPr lang="en-US" sz="1400" dirty="0" err="1"/>
              <a:t>Fischler</a:t>
            </a:r>
            <a:r>
              <a:rPr lang="en-US" sz="1400" dirty="0"/>
              <a:t>, R. C. </a:t>
            </a:r>
            <a:r>
              <a:rPr lang="en-US" sz="1400" dirty="0" err="1"/>
              <a:t>Bolles</a:t>
            </a:r>
            <a:r>
              <a:rPr lang="en-US" sz="1400" dirty="0"/>
              <a:t>. </a:t>
            </a:r>
            <a:r>
              <a:rPr lang="en-US" sz="1400" dirty="0">
                <a:hlinkClick r:id="rId4"/>
              </a:rPr>
              <a:t>Random Sample Consensus: A Paradigm for Model Fitting with Applications to Image Analysis and Automated Cartography</a:t>
            </a:r>
            <a:r>
              <a:rPr lang="en-US" sz="1400" dirty="0"/>
              <a:t>. Comm. of the ACM, </a:t>
            </a:r>
            <a:r>
              <a:rPr lang="en-US" sz="1400" dirty="0" err="1"/>
              <a:t>Vol</a:t>
            </a:r>
            <a:r>
              <a:rPr lang="en-US" sz="1400" dirty="0"/>
              <a:t> 24, </a:t>
            </a:r>
            <a:r>
              <a:rPr lang="en-US" sz="1400" dirty="0" err="1"/>
              <a:t>pp</a:t>
            </a:r>
            <a:r>
              <a:rPr lang="en-US" sz="1400" dirty="0"/>
              <a:t> 381-395, 1981.</a:t>
            </a:r>
            <a:r>
              <a:rPr lang="en-US" sz="1400" b="1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801651"/>
      </p:ext>
    </p:extLst>
  </p:cSld>
  <p:clrMapOvr>
    <a:masterClrMapping/>
  </p:clrMapOvr>
  <p:transition spd="slow" advTm="550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081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Harris Detector Formulation</a:t>
            </a:r>
            <a:endParaRPr/>
          </a:p>
        </p:txBody>
      </p:sp>
      <p:sp>
        <p:nvSpPr>
          <p:cNvPr id="688" name="Google Shape;688;p43"/>
          <p:cNvSpPr txBox="1">
            <a:spLocks noGrp="1"/>
          </p:cNvSpPr>
          <p:nvPr>
            <p:ph type="sldNum" idx="12"/>
          </p:nvPr>
        </p:nvSpPr>
        <p:spPr>
          <a:xfrm>
            <a:off x="8673902" y="5347235"/>
            <a:ext cx="1003498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689" name="Google Shape;689;p43"/>
          <p:cNvSpPr txBox="1"/>
          <p:nvPr/>
        </p:nvSpPr>
        <p:spPr>
          <a:xfrm>
            <a:off x="323850" y="1117865"/>
            <a:ext cx="8496300" cy="41394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31" t="-98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90" name="Google Shape;690;p43"/>
          <p:cNvSpPr txBox="1"/>
          <p:nvPr/>
        </p:nvSpPr>
        <p:spPr>
          <a:xfrm>
            <a:off x="5410200" y="5316272"/>
            <a:ext cx="3581400" cy="28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Slide partially from </a:t>
            </a:r>
            <a:r>
              <a:rPr lang="en-US" sz="1800" dirty="0" err="1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Selim</a:t>
            </a:r>
            <a:r>
              <a:rPr lang="en-US" sz="1800" dirty="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dirty="0" err="1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Aksoy</a:t>
            </a:r>
            <a:endParaRPr sz="1800" dirty="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64630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6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Local features: detection</a:t>
            </a:r>
            <a:endParaRPr/>
          </a:p>
        </p:txBody>
      </p:sp>
      <p:sp>
        <p:nvSpPr>
          <p:cNvPr id="720" name="Google Shape;720;p46"/>
          <p:cNvSpPr txBox="1">
            <a:spLocks noGrp="1"/>
          </p:cNvSpPr>
          <p:nvPr>
            <p:ph type="body" idx="1"/>
          </p:nvPr>
        </p:nvSpPr>
        <p:spPr>
          <a:xfrm>
            <a:off x="323850" y="1028700"/>
            <a:ext cx="8496300" cy="452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This can be rewritten:</a:t>
            </a:r>
            <a:endParaRPr dirty="0"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742950" lvl="1" indent="-158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tr-TR" sz="2000" dirty="0"/>
          </a:p>
          <a:p>
            <a:pPr marL="742950" lvl="1" indent="-158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Eigenvalues and eigenvectors of </a:t>
            </a:r>
            <a:r>
              <a:rPr lang="en-US" sz="2400" b="1" dirty="0"/>
              <a:t>H</a:t>
            </a:r>
            <a:r>
              <a:rPr lang="en-US" sz="2400" dirty="0"/>
              <a:t>: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Define shifts with the smallest and largest change (E value).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x</a:t>
            </a:r>
            <a:r>
              <a:rPr lang="en-US" sz="2000" baseline="-25000" dirty="0"/>
              <a:t>+</a:t>
            </a:r>
            <a:r>
              <a:rPr lang="en-US" sz="2000" dirty="0"/>
              <a:t> = direction of largest increase in E.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 dirty="0" err="1"/>
              <a:t>λ</a:t>
            </a:r>
            <a:r>
              <a:rPr lang="en-US" sz="2000" baseline="-25000" dirty="0"/>
              <a:t>+</a:t>
            </a:r>
            <a:r>
              <a:rPr lang="en-US" sz="2000" dirty="0"/>
              <a:t> = amount of increase in direction x</a:t>
            </a:r>
            <a:r>
              <a:rPr lang="en-US" sz="2000" baseline="-25000" dirty="0"/>
              <a:t>+</a:t>
            </a:r>
            <a:r>
              <a:rPr lang="en-US" sz="2000" dirty="0"/>
              <a:t>.</a:t>
            </a:r>
            <a:endParaRPr sz="2000" baseline="-25000"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x</a:t>
            </a:r>
            <a:r>
              <a:rPr lang="en-US" sz="2000" baseline="-25000" dirty="0"/>
              <a:t>-</a:t>
            </a:r>
            <a:r>
              <a:rPr lang="en-US" sz="2000" dirty="0"/>
              <a:t> = direction of smallest increase in E.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 dirty="0" err="1"/>
              <a:t>λ</a:t>
            </a:r>
            <a:r>
              <a:rPr lang="en-US" sz="2000" baseline="-25000" dirty="0"/>
              <a:t>-</a:t>
            </a:r>
            <a:r>
              <a:rPr lang="en-US" sz="2000" dirty="0"/>
              <a:t> = amount of increase in direction x</a:t>
            </a:r>
            <a:r>
              <a:rPr lang="en-US" sz="2000" baseline="-25000" dirty="0"/>
              <a:t>-</a:t>
            </a:r>
            <a:r>
              <a:rPr lang="en-US" sz="2000" dirty="0"/>
              <a:t>.</a:t>
            </a:r>
            <a:endParaRPr dirty="0"/>
          </a:p>
        </p:txBody>
      </p:sp>
      <p:pic>
        <p:nvPicPr>
          <p:cNvPr id="721" name="Google Shape;721;p46" descr="TP_tmp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125" y="1485900"/>
            <a:ext cx="6503988" cy="851958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6"/>
          <p:cNvSpPr/>
          <p:nvPr/>
        </p:nvSpPr>
        <p:spPr>
          <a:xfrm rot="-5400000">
            <a:off x="5281613" y="1151472"/>
            <a:ext cx="381000" cy="2232025"/>
          </a:xfrm>
          <a:prstGeom prst="leftBrace">
            <a:avLst>
              <a:gd name="adj1" fmla="val 8408"/>
              <a:gd name="adj2" fmla="val 50000"/>
            </a:avLst>
          </a:prstGeom>
          <a:noFill/>
          <a:ln w="28575" cap="flat" cmpd="sng">
            <a:solidFill>
              <a:srgbClr val="006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6"/>
          <p:cNvSpPr txBox="1"/>
          <p:nvPr/>
        </p:nvSpPr>
        <p:spPr>
          <a:xfrm>
            <a:off x="4367358" y="2076971"/>
            <a:ext cx="2209507" cy="13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4" name="Google Shape;724;p46" descr="TP_tmp.em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5738" y="2460625"/>
            <a:ext cx="385762" cy="2844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46"/>
          <p:cNvGrpSpPr/>
          <p:nvPr/>
        </p:nvGrpSpPr>
        <p:grpSpPr>
          <a:xfrm>
            <a:off x="6948488" y="2557198"/>
            <a:ext cx="1363662" cy="1072885"/>
            <a:chOff x="4469" y="2085"/>
            <a:chExt cx="859" cy="811"/>
          </a:xfrm>
        </p:grpSpPr>
        <p:sp>
          <p:nvSpPr>
            <p:cNvPr id="726" name="Google Shape;726;p46"/>
            <p:cNvSpPr/>
            <p:nvPr/>
          </p:nvSpPr>
          <p:spPr>
            <a:xfrm>
              <a:off x="4868" y="2439"/>
              <a:ext cx="306" cy="296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7" name="Google Shape;727;p46"/>
            <p:cNvSpPr/>
            <p:nvPr/>
          </p:nvSpPr>
          <p:spPr>
            <a:xfrm>
              <a:off x="4992" y="2560"/>
              <a:ext cx="48" cy="4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8" name="Google Shape;728;p46"/>
            <p:cNvSpPr/>
            <p:nvPr/>
          </p:nvSpPr>
          <p:spPr>
            <a:xfrm>
              <a:off x="4704" y="2272"/>
              <a:ext cx="624" cy="624"/>
            </a:xfrm>
            <a:prstGeom prst="ellipse">
              <a:avLst/>
            </a:prstGeom>
            <a:noFill/>
            <a:ln w="28575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29" name="Google Shape;729;p46"/>
            <p:cNvCxnSpPr>
              <a:stCxn id="727" idx="5"/>
              <a:endCxn id="728" idx="1"/>
            </p:cNvCxnSpPr>
            <p:nvPr/>
          </p:nvCxnSpPr>
          <p:spPr>
            <a:xfrm rot="10800000">
              <a:off x="4733" y="2301"/>
              <a:ext cx="300" cy="300"/>
            </a:xfrm>
            <a:prstGeom prst="straightConnector1">
              <a:avLst/>
            </a:prstGeom>
            <a:noFill/>
            <a:ln w="57150" cap="flat" cmpd="sng">
              <a:solidFill>
                <a:srgbClr val="0066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730" name="Google Shape;730;p46" descr="TP_tmp.em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69" y="2085"/>
              <a:ext cx="292" cy="3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1" name="Google Shape;731;p46"/>
          <p:cNvGrpSpPr/>
          <p:nvPr/>
        </p:nvGrpSpPr>
        <p:grpSpPr>
          <a:xfrm>
            <a:off x="2268538" y="2436813"/>
            <a:ext cx="2590800" cy="1206500"/>
            <a:chOff x="1440" y="1968"/>
            <a:chExt cx="1632" cy="912"/>
          </a:xfrm>
        </p:grpSpPr>
        <p:sp>
          <p:nvSpPr>
            <p:cNvPr id="732" name="Google Shape;732;p46"/>
            <p:cNvSpPr/>
            <p:nvPr/>
          </p:nvSpPr>
          <p:spPr>
            <a:xfrm>
              <a:off x="2064" y="1968"/>
              <a:ext cx="1008" cy="912"/>
            </a:xfrm>
            <a:custGeom>
              <a:avLst/>
              <a:gdLst/>
              <a:ahLst/>
              <a:cxnLst/>
              <a:rect l="l" t="t" r="r" b="b"/>
              <a:pathLst>
                <a:path w="1008" h="912" extrusionOk="0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1892" y="2423"/>
              <a:ext cx="306" cy="296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34" name="Google Shape;734;p46"/>
            <p:cNvCxnSpPr>
              <a:stCxn id="735" idx="5"/>
            </p:cNvCxnSpPr>
            <p:nvPr/>
          </p:nvCxnSpPr>
          <p:spPr>
            <a:xfrm rot="10800000">
              <a:off x="2057" y="2285"/>
              <a:ext cx="0" cy="300"/>
            </a:xfrm>
            <a:prstGeom prst="straightConnector1">
              <a:avLst/>
            </a:prstGeom>
            <a:noFill/>
            <a:ln w="57150" cap="flat" cmpd="sng">
              <a:solidFill>
                <a:srgbClr val="0066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736" name="Google Shape;736;p46"/>
            <p:cNvCxnSpPr>
              <a:endCxn id="737" idx="2"/>
            </p:cNvCxnSpPr>
            <p:nvPr/>
          </p:nvCxnSpPr>
          <p:spPr>
            <a:xfrm rot="10800000">
              <a:off x="1728" y="2568"/>
              <a:ext cx="300" cy="0"/>
            </a:xfrm>
            <a:prstGeom prst="straightConnector1">
              <a:avLst/>
            </a:prstGeom>
            <a:noFill/>
            <a:ln w="57150" cap="flat" cmpd="sng">
              <a:solidFill>
                <a:srgbClr val="0066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735" name="Google Shape;735;p46"/>
            <p:cNvSpPr/>
            <p:nvPr/>
          </p:nvSpPr>
          <p:spPr>
            <a:xfrm>
              <a:off x="2016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728" y="2256"/>
              <a:ext cx="624" cy="624"/>
            </a:xfrm>
            <a:prstGeom prst="ellipse">
              <a:avLst/>
            </a:prstGeom>
            <a:noFill/>
            <a:ln w="28575" cap="flat" cmpd="sng">
              <a:solidFill>
                <a:srgbClr val="006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8" name="Google Shape;738;p46"/>
            <p:cNvSpPr/>
            <p:nvPr/>
          </p:nvSpPr>
          <p:spPr>
            <a:xfrm>
              <a:off x="1728" y="2016"/>
              <a:ext cx="319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066FF"/>
                  </a:solidFill>
                  <a:latin typeface="Arial"/>
                  <a:ea typeface="Arial"/>
                  <a:cs typeface="Arial"/>
                  <a:sym typeface="Arial"/>
                </a:rPr>
                <a:t> x</a:t>
              </a:r>
              <a:r>
                <a:rPr lang="en-US" sz="2400" b="1" baseline="-25000">
                  <a:solidFill>
                    <a:srgbClr val="0066FF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/>
            </a:p>
          </p:txBody>
        </p:sp>
        <p:sp>
          <p:nvSpPr>
            <p:cNvPr id="739" name="Google Shape;739;p46"/>
            <p:cNvSpPr/>
            <p:nvPr/>
          </p:nvSpPr>
          <p:spPr>
            <a:xfrm>
              <a:off x="1440" y="2468"/>
              <a:ext cx="351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0066FF"/>
                  </a:solidFill>
                  <a:latin typeface="Arial"/>
                  <a:ea typeface="Arial"/>
                  <a:cs typeface="Arial"/>
                  <a:sym typeface="Arial"/>
                </a:rPr>
                <a:t> x</a:t>
              </a:r>
              <a:r>
                <a:rPr lang="en-US" sz="2400" b="1" baseline="-25000">
                  <a:solidFill>
                    <a:srgbClr val="0066FF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/>
            </a:p>
          </p:txBody>
        </p:sp>
      </p:grpSp>
      <p:pic>
        <p:nvPicPr>
          <p:cNvPr id="740" name="Google Shape;740;p46" descr="TP_tmp.em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27774" y="4797955"/>
            <a:ext cx="2217737" cy="57414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6"/>
          <p:cNvSpPr/>
          <p:nvPr/>
        </p:nvSpPr>
        <p:spPr>
          <a:xfrm>
            <a:off x="4500003" y="2737487"/>
            <a:ext cx="21492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[sum over all (x,y)]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32699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7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Local features: detection</a:t>
            </a:r>
            <a:endParaRPr/>
          </a:p>
        </p:txBody>
      </p:sp>
      <p:sp>
        <p:nvSpPr>
          <p:cNvPr id="748" name="Google Shape;748;p47"/>
          <p:cNvSpPr txBox="1">
            <a:spLocks noGrp="1"/>
          </p:cNvSpPr>
          <p:nvPr>
            <p:ph type="body" idx="1"/>
          </p:nvPr>
        </p:nvSpPr>
        <p:spPr>
          <a:xfrm>
            <a:off x="457200" y="952500"/>
            <a:ext cx="8229600" cy="415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How are </a:t>
            </a:r>
            <a:r>
              <a:rPr lang="en-US" sz="2400" dirty="0" err="1"/>
              <a:t>λ</a:t>
            </a:r>
            <a:r>
              <a:rPr lang="en-US" sz="2400" baseline="-25000" dirty="0"/>
              <a:t>+</a:t>
            </a:r>
            <a:r>
              <a:rPr lang="en-US" sz="2400" dirty="0"/>
              <a:t>, x</a:t>
            </a:r>
            <a:r>
              <a:rPr lang="en-US" sz="2400" baseline="-25000" dirty="0"/>
              <a:t>+</a:t>
            </a:r>
            <a:r>
              <a:rPr lang="en-US" sz="2400" dirty="0"/>
              <a:t>, </a:t>
            </a:r>
            <a:r>
              <a:rPr lang="en-US" sz="2400" dirty="0" err="1"/>
              <a:t>λ</a:t>
            </a:r>
            <a:r>
              <a:rPr lang="en-US" sz="2400" baseline="-25000" dirty="0"/>
              <a:t>-</a:t>
            </a:r>
            <a:r>
              <a:rPr lang="en-US" sz="2400" dirty="0"/>
              <a:t>, and x</a:t>
            </a:r>
            <a:r>
              <a:rPr lang="en-US" sz="2400" baseline="-25000" dirty="0"/>
              <a:t>-</a:t>
            </a:r>
            <a:r>
              <a:rPr lang="en-US" sz="2400" dirty="0"/>
              <a:t> relevant for feature detection?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What’s our feature scoring function?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Want E(</a:t>
            </a:r>
            <a:r>
              <a:rPr lang="en-US" sz="2400" dirty="0" err="1"/>
              <a:t>u,v</a:t>
            </a:r>
            <a:r>
              <a:rPr lang="en-US" sz="2400" dirty="0"/>
              <a:t>) to be large for small shifts in all directions.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The minimum of E(</a:t>
            </a:r>
            <a:r>
              <a:rPr lang="en-US" sz="2000" dirty="0" err="1"/>
              <a:t>u,v</a:t>
            </a:r>
            <a:r>
              <a:rPr lang="en-US" sz="2000" dirty="0"/>
              <a:t>) should be large, over all unit vectors [u v].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This minimum is given by the smaller eigenvalue (</a:t>
            </a:r>
            <a:r>
              <a:rPr lang="en-US" sz="2000" dirty="0" err="1"/>
              <a:t>λ</a:t>
            </a:r>
            <a:r>
              <a:rPr lang="en-US" sz="2000" baseline="-25000" dirty="0"/>
              <a:t>-</a:t>
            </a:r>
            <a:r>
              <a:rPr lang="en-US" sz="2000" dirty="0"/>
              <a:t>) of </a:t>
            </a:r>
            <a:r>
              <a:rPr lang="en-US" sz="2000" b="1" dirty="0"/>
              <a:t>H</a:t>
            </a:r>
            <a:r>
              <a:rPr lang="en-US" sz="2000" dirty="0"/>
              <a:t>.</a:t>
            </a:r>
            <a:endParaRPr dirty="0"/>
          </a:p>
        </p:txBody>
      </p:sp>
      <p:grpSp>
        <p:nvGrpSpPr>
          <p:cNvPr id="749" name="Google Shape;749;p47"/>
          <p:cNvGrpSpPr/>
          <p:nvPr/>
        </p:nvGrpSpPr>
        <p:grpSpPr>
          <a:xfrm>
            <a:off x="285750" y="2917035"/>
            <a:ext cx="8534400" cy="2520156"/>
            <a:chOff x="180" y="2160"/>
            <a:chExt cx="5376" cy="1905"/>
          </a:xfrm>
        </p:grpSpPr>
        <p:pic>
          <p:nvPicPr>
            <p:cNvPr id="750" name="Google Shape;750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" y="2160"/>
              <a:ext cx="1680" cy="168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751" name="Google Shape;751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40" y="2160"/>
              <a:ext cx="1680" cy="1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6" y="2160"/>
              <a:ext cx="1680" cy="1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47" descr="TP_tmp.em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66" y="3851"/>
              <a:ext cx="234" cy="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47" descr="TP_tmp.em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42" y="3852"/>
              <a:ext cx="234" cy="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47" descr="TP_tmp.em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70" y="3852"/>
              <a:ext cx="118" cy="15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3482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8"/>
          <p:cNvSpPr txBox="1">
            <a:spLocks noGrp="1"/>
          </p:cNvSpPr>
          <p:nvPr>
            <p:ph type="title"/>
          </p:nvPr>
        </p:nvSpPr>
        <p:spPr>
          <a:xfrm>
            <a:off x="457200" y="38103"/>
            <a:ext cx="8229600" cy="4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Local features: detection</a:t>
            </a:r>
            <a:endParaRPr dirty="0"/>
          </a:p>
        </p:txBody>
      </p:sp>
      <p:sp>
        <p:nvSpPr>
          <p:cNvPr id="761" name="Google Shape;761;p48"/>
          <p:cNvSpPr txBox="1">
            <a:spLocks noGrp="1"/>
          </p:cNvSpPr>
          <p:nvPr>
            <p:ph type="body" idx="1"/>
          </p:nvPr>
        </p:nvSpPr>
        <p:spPr>
          <a:xfrm>
            <a:off x="323850" y="647702"/>
            <a:ext cx="8496300" cy="4489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Here’s what you do: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Compute the gradient at each point in the image.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Create the </a:t>
            </a:r>
            <a:r>
              <a:rPr lang="en-US" sz="2000" b="1" dirty="0"/>
              <a:t>H</a:t>
            </a:r>
            <a:r>
              <a:rPr lang="en-US" sz="2000" dirty="0"/>
              <a:t> matrix from the entries in the gradient, at each point.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Compute the eigenvalues.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Find points with large response (</a:t>
            </a:r>
            <a:r>
              <a:rPr lang="en-US" sz="2000" dirty="0" err="1"/>
              <a:t>λ</a:t>
            </a:r>
            <a:r>
              <a:rPr lang="en-US" sz="2000" baseline="-25000" dirty="0"/>
              <a:t>-</a:t>
            </a:r>
            <a:r>
              <a:rPr lang="en-US" sz="2000" dirty="0"/>
              <a:t> &gt; threshold).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Choose those points where </a:t>
            </a:r>
            <a:r>
              <a:rPr lang="en-US" sz="2000" dirty="0" err="1"/>
              <a:t>λ</a:t>
            </a:r>
            <a:r>
              <a:rPr lang="en-US" sz="2000" baseline="-25000" dirty="0"/>
              <a:t>-</a:t>
            </a:r>
            <a:r>
              <a:rPr lang="en-US" sz="2000" dirty="0"/>
              <a:t> is a local maximum as features.</a:t>
            </a:r>
            <a:endParaRPr dirty="0"/>
          </a:p>
        </p:txBody>
      </p:sp>
      <p:grpSp>
        <p:nvGrpSpPr>
          <p:cNvPr id="762" name="Google Shape;762;p48"/>
          <p:cNvGrpSpPr/>
          <p:nvPr/>
        </p:nvGrpSpPr>
        <p:grpSpPr>
          <a:xfrm>
            <a:off x="285750" y="2917035"/>
            <a:ext cx="8534400" cy="2520156"/>
            <a:chOff x="180" y="2160"/>
            <a:chExt cx="5376" cy="1905"/>
          </a:xfrm>
        </p:grpSpPr>
        <p:pic>
          <p:nvPicPr>
            <p:cNvPr id="763" name="Google Shape;763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" y="2160"/>
              <a:ext cx="1680" cy="168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764" name="Google Shape;764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40" y="2160"/>
              <a:ext cx="1680" cy="1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6" y="2160"/>
              <a:ext cx="1680" cy="1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48" descr="TP_tmp.em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66" y="3851"/>
              <a:ext cx="234" cy="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48" descr="TP_tmp.em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42" y="3852"/>
              <a:ext cx="234" cy="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48" descr="TP_tmp.em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70" y="3852"/>
              <a:ext cx="118" cy="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9" name="Google Shape;769;p48"/>
          <p:cNvSpPr txBox="1"/>
          <p:nvPr/>
        </p:nvSpPr>
        <p:spPr>
          <a:xfrm>
            <a:off x="5410200" y="5316272"/>
            <a:ext cx="3581400" cy="28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Slide partially from Selim Aksoy</a:t>
            </a:r>
            <a:endParaRPr sz="180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500150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9"/>
          <p:cNvSpPr txBox="1">
            <a:spLocks noGrp="1"/>
          </p:cNvSpPr>
          <p:nvPr>
            <p:ph type="sldNum" idx="12"/>
          </p:nvPr>
        </p:nvSpPr>
        <p:spPr>
          <a:xfrm>
            <a:off x="6324600" y="5347235"/>
            <a:ext cx="1003498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74</a:t>
            </a:fld>
            <a:endParaRPr sz="1800">
              <a:solidFill>
                <a:srgbClr val="0033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6" name="Google Shape;776;p49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Local features: detection</a:t>
            </a:r>
            <a:endParaRPr/>
          </a:p>
        </p:txBody>
      </p:sp>
      <p:sp>
        <p:nvSpPr>
          <p:cNvPr id="777" name="Google Shape;777;p49"/>
          <p:cNvSpPr txBox="1">
            <a:spLocks noGrp="1"/>
          </p:cNvSpPr>
          <p:nvPr>
            <p:ph type="body" idx="1"/>
          </p:nvPr>
        </p:nvSpPr>
        <p:spPr>
          <a:xfrm>
            <a:off x="323850" y="997482"/>
            <a:ext cx="8496300" cy="413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Here’s what you do: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Compute the gradient at each point in the image.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Create the </a:t>
            </a:r>
            <a:r>
              <a:rPr lang="en-US" sz="2000" b="1" dirty="0"/>
              <a:t>H</a:t>
            </a:r>
            <a:r>
              <a:rPr lang="en-US" sz="2000" dirty="0"/>
              <a:t> matrix from the entries in the gradient.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Compute the eigenvalues.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Find points with large response (</a:t>
            </a:r>
            <a:r>
              <a:rPr lang="en-US" sz="2000" dirty="0" err="1"/>
              <a:t>λ</a:t>
            </a:r>
            <a:r>
              <a:rPr lang="en-US" sz="2000" baseline="-25000" dirty="0"/>
              <a:t>-</a:t>
            </a:r>
            <a:r>
              <a:rPr lang="en-US" sz="2000" dirty="0"/>
              <a:t> &gt; threshold).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/>
              <a:t>Choose those points where </a:t>
            </a:r>
            <a:r>
              <a:rPr lang="en-US" sz="2000" dirty="0" err="1"/>
              <a:t>λ</a:t>
            </a:r>
            <a:r>
              <a:rPr lang="en-US" sz="2000" baseline="-25000" dirty="0"/>
              <a:t>-</a:t>
            </a:r>
            <a:r>
              <a:rPr lang="en-US" sz="2000" dirty="0"/>
              <a:t> is a local maximum as features.</a:t>
            </a:r>
            <a:endParaRPr dirty="0"/>
          </a:p>
        </p:txBody>
      </p:sp>
      <p:pic>
        <p:nvPicPr>
          <p:cNvPr id="778" name="Google Shape;77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3150" y="3225800"/>
            <a:ext cx="26670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9" descr="TP_tmp.em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9186" y="5230813"/>
            <a:ext cx="371475" cy="2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68538" y="3287977"/>
            <a:ext cx="2303462" cy="1980407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49"/>
          <p:cNvSpPr/>
          <p:nvPr/>
        </p:nvSpPr>
        <p:spPr>
          <a:xfrm>
            <a:off x="6573838" y="4038600"/>
            <a:ext cx="228600" cy="190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2" name="Google Shape;782;p49"/>
          <p:cNvSpPr/>
          <p:nvPr/>
        </p:nvSpPr>
        <p:spPr>
          <a:xfrm>
            <a:off x="1116024" y="2603500"/>
            <a:ext cx="7056437" cy="25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83" name="Google Shape;783;p49"/>
          <p:cNvCxnSpPr/>
          <p:nvPr/>
        </p:nvCxnSpPr>
        <p:spPr>
          <a:xfrm rot="10800000">
            <a:off x="4572007" y="3287977"/>
            <a:ext cx="2232025" cy="719667"/>
          </a:xfrm>
          <a:prstGeom prst="straightConnector1">
            <a:avLst/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4" name="Google Shape;784;p49"/>
          <p:cNvCxnSpPr/>
          <p:nvPr/>
        </p:nvCxnSpPr>
        <p:spPr>
          <a:xfrm flipH="1">
            <a:off x="4572007" y="4187560"/>
            <a:ext cx="2232025" cy="1080823"/>
          </a:xfrm>
          <a:prstGeom prst="straightConnector1">
            <a:avLst/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5" name="Google Shape;785;p49"/>
          <p:cNvSpPr txBox="1"/>
          <p:nvPr/>
        </p:nvSpPr>
        <p:spPr>
          <a:xfrm>
            <a:off x="5410200" y="4986073"/>
            <a:ext cx="3581400" cy="28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Slide partially from Selim Aksoy</a:t>
            </a:r>
            <a:endParaRPr sz="180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515347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0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Harris detector</a:t>
            </a:r>
            <a:endParaRPr dirty="0"/>
          </a:p>
        </p:txBody>
      </p:sp>
      <p:sp>
        <p:nvSpPr>
          <p:cNvPr id="792" name="Google Shape;792;p50"/>
          <p:cNvSpPr txBox="1">
            <a:spLocks noGrp="1"/>
          </p:cNvSpPr>
          <p:nvPr>
            <p:ph type="body" idx="1"/>
          </p:nvPr>
        </p:nvSpPr>
        <p:spPr>
          <a:xfrm>
            <a:off x="323850" y="1117865"/>
            <a:ext cx="8496300" cy="431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 dirty="0"/>
              <a:t>To measure the corner strength: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000" dirty="0"/>
              <a:t>		R = </a:t>
            </a:r>
            <a:r>
              <a:rPr lang="en-US" sz="2000" dirty="0" err="1"/>
              <a:t>det</a:t>
            </a:r>
            <a:r>
              <a:rPr lang="en-US" sz="2000" dirty="0"/>
              <a:t>(H) – k(trace(H))</a:t>
            </a:r>
            <a:r>
              <a:rPr lang="en-US" sz="2000" baseline="30000" dirty="0"/>
              <a:t>2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000" dirty="0"/>
              <a:t>	where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000" dirty="0"/>
              <a:t>		trace(H) = λ</a:t>
            </a:r>
            <a:r>
              <a:rPr lang="en-US" sz="2000" baseline="-25000" dirty="0"/>
              <a:t>1</a:t>
            </a:r>
            <a:r>
              <a:rPr lang="en-US" sz="2000" dirty="0"/>
              <a:t> + λ</a:t>
            </a:r>
            <a:r>
              <a:rPr lang="en-US" sz="2000" baseline="-25000" dirty="0"/>
              <a:t>2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000" dirty="0"/>
              <a:t>		</a:t>
            </a:r>
            <a:r>
              <a:rPr lang="en-US" sz="2000" dirty="0" err="1"/>
              <a:t>det</a:t>
            </a:r>
            <a:r>
              <a:rPr lang="en-US" sz="2000" dirty="0"/>
              <a:t>(H) = λ</a:t>
            </a:r>
            <a:r>
              <a:rPr lang="en-US" sz="2000" baseline="-25000" dirty="0"/>
              <a:t>1</a:t>
            </a:r>
            <a:r>
              <a:rPr lang="en-US" sz="2000" dirty="0"/>
              <a:t> x λ</a:t>
            </a:r>
            <a:r>
              <a:rPr lang="en-US" sz="2000" baseline="-25000" dirty="0"/>
              <a:t>2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000" dirty="0"/>
              <a:t>	(λ</a:t>
            </a:r>
            <a:r>
              <a:rPr lang="en-US" sz="2000" baseline="-25000" dirty="0"/>
              <a:t>1</a:t>
            </a:r>
            <a:r>
              <a:rPr lang="en-US" sz="2000" dirty="0"/>
              <a:t> and λ</a:t>
            </a:r>
            <a:r>
              <a:rPr lang="en-US" sz="2000" baseline="-25000" dirty="0"/>
              <a:t>2</a:t>
            </a:r>
            <a:r>
              <a:rPr lang="en-US" sz="2000" dirty="0"/>
              <a:t> are the eigenvalues of H).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 dirty="0"/>
              <a:t>R is positive for corners, negative in edge regions, and small in flat regions.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 dirty="0"/>
              <a:t>Very similar to </a:t>
            </a:r>
            <a:r>
              <a:rPr lang="en-US" sz="2000" dirty="0" err="1"/>
              <a:t>λ</a:t>
            </a:r>
            <a:r>
              <a:rPr lang="en-US" sz="2000" baseline="-25000" dirty="0"/>
              <a:t>-</a:t>
            </a:r>
            <a:r>
              <a:rPr lang="en-US" sz="2000" dirty="0"/>
              <a:t> but </a:t>
            </a:r>
            <a:r>
              <a:rPr lang="en-US" sz="2000" b="1" dirty="0"/>
              <a:t>less expensive </a:t>
            </a:r>
            <a:r>
              <a:rPr lang="en-US" sz="2000" dirty="0"/>
              <a:t>(no square root).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 dirty="0"/>
              <a:t>Also called the “Harris Corner Detector” or “Harris Operator”.</a:t>
            </a:r>
            <a:endParaRPr sz="28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 dirty="0"/>
              <a:t>Lots of other detectors, this is one of the most popular.</a:t>
            </a:r>
            <a:endParaRPr sz="2800" dirty="0"/>
          </a:p>
        </p:txBody>
      </p:sp>
      <p:sp>
        <p:nvSpPr>
          <p:cNvPr id="793" name="Google Shape;793;p50"/>
          <p:cNvSpPr txBox="1"/>
          <p:nvPr/>
        </p:nvSpPr>
        <p:spPr>
          <a:xfrm>
            <a:off x="5410200" y="4986073"/>
            <a:ext cx="3581400" cy="28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Slide partially from Selim Aksoy</a:t>
            </a:r>
            <a:endParaRPr sz="1800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565139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>
            <a:spLocks noChangeArrowheads="1"/>
          </p:cNvSpPr>
          <p:nvPr/>
        </p:nvSpPr>
        <p:spPr bwMode="auto">
          <a:xfrm>
            <a:off x="838200" y="4000500"/>
            <a:ext cx="3124200" cy="10160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Interpreting the eigenvalues</a:t>
            </a:r>
            <a:endParaRPr lang="ru-RU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038600" y="1460500"/>
            <a:ext cx="4343400" cy="36195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7772400" y="5080005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124200" y="1524005"/>
            <a:ext cx="1066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799" name="Freeform 7"/>
          <p:cNvSpPr>
            <a:spLocks/>
          </p:cNvSpPr>
          <p:nvPr/>
        </p:nvSpPr>
        <p:spPr bwMode="auto">
          <a:xfrm>
            <a:off x="4495800" y="1460500"/>
            <a:ext cx="3886200" cy="3280833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4038603" y="3619500"/>
            <a:ext cx="1749425" cy="14605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562600" y="1968505"/>
            <a:ext cx="2667000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33CC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914400" y="4000500"/>
            <a:ext cx="23622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7162800" y="4254505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33CC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114800" y="1587505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33CC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3962400" y="4318005"/>
            <a:ext cx="121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CC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ea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533400" y="825506"/>
            <a:ext cx="8001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000000"/>
                </a:solidFill>
                <a:ea typeface="+mn-ea"/>
                <a:cs typeface="Times New Roman" pitchFamily="18" charset="0"/>
              </a:rPr>
              <a:t>Classification of image points using eigenvalues of </a:t>
            </a:r>
            <a:r>
              <a:rPr lang="en-US" sz="2800" i="1">
                <a:solidFill>
                  <a:srgbClr val="000000"/>
                </a:solidFill>
                <a:ea typeface="+mn-ea"/>
                <a:cs typeface="Times New Roman" pitchFamily="18" charset="0"/>
              </a:rPr>
              <a:t>M</a:t>
            </a:r>
            <a:r>
              <a:rPr lang="en-US" sz="2800">
                <a:solidFill>
                  <a:srgbClr val="000000"/>
                </a:solidFill>
                <a:ea typeface="+mn-ea"/>
                <a:cs typeface="Times New Roman" pitchFamily="18" charset="0"/>
              </a:rPr>
              <a:t>:</a:t>
            </a:r>
            <a:endParaRPr lang="ru-RU" sz="2800">
              <a:solidFill>
                <a:srgbClr val="000000"/>
              </a:solidFill>
              <a:ea typeface="+mn-ea"/>
              <a:cs typeface="Times New Roman" pitchFamily="18" charset="0"/>
            </a:endParaRPr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6934200" y="1778000"/>
            <a:ext cx="609600" cy="5318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4184650" y="1524005"/>
            <a:ext cx="927100" cy="104511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4267200" y="4127500"/>
            <a:ext cx="152400" cy="1270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 rot="5542000">
            <a:off x="6728096" y="4620424"/>
            <a:ext cx="77258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793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 response function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038600" y="1460500"/>
            <a:ext cx="4343400" cy="36195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15365" name="Freeform 5"/>
          <p:cNvSpPr>
            <a:spLocks/>
          </p:cNvSpPr>
          <p:nvPr/>
        </p:nvSpPr>
        <p:spPr bwMode="auto">
          <a:xfrm>
            <a:off x="4495800" y="1460500"/>
            <a:ext cx="3886200" cy="3280833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15366" name="AutoShape 6"/>
          <p:cNvSpPr>
            <a:spLocks noChangeArrowheads="1"/>
          </p:cNvSpPr>
          <p:nvPr/>
        </p:nvSpPr>
        <p:spPr bwMode="auto">
          <a:xfrm>
            <a:off x="4038603" y="3619500"/>
            <a:ext cx="1749425" cy="14605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562600" y="1968505"/>
            <a:ext cx="2667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33CC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</a:br>
            <a:r>
              <a:rPr 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R &gt; 0</a:t>
            </a:r>
            <a:endParaRPr lang="ru-RU" sz="200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7162800" y="4254505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33CC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</a:br>
            <a:r>
              <a:rPr 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R &lt; 0</a:t>
            </a:r>
            <a:endParaRPr lang="ru-RU" sz="200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4114800" y="1587505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33CC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R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 &lt; 0</a:t>
            </a:r>
            <a:endParaRPr lang="ru-RU" sz="200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962400" y="4318005"/>
            <a:ext cx="121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CC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ea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6934200" y="1778000"/>
            <a:ext cx="609600" cy="5318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4184650" y="1524005"/>
            <a:ext cx="927100" cy="104511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4267200" y="4127500"/>
            <a:ext cx="152400" cy="1270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 rot="5542000">
            <a:off x="6728096" y="4620424"/>
            <a:ext cx="772583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4899026" y="3929068"/>
            <a:ext cx="13080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  <a:sym typeface="Symbol" pitchFamily="18" charset="2"/>
              </a:rPr>
              <a:t>|R| 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  <a:sym typeface="Symbol" pitchFamily="18" charset="2"/>
              </a:rPr>
              <a:t>small</a:t>
            </a:r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 flipH="1">
            <a:off x="5029200" y="4318000"/>
            <a:ext cx="5334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  <p:graphicFrame>
        <p:nvGraphicFramePr>
          <p:cNvPr id="15362" name="Object 17"/>
          <p:cNvGraphicFramePr>
            <a:graphicFrameLocks noChangeAspect="1"/>
          </p:cNvGraphicFramePr>
          <p:nvPr/>
        </p:nvGraphicFramePr>
        <p:xfrm>
          <a:off x="990611" y="825500"/>
          <a:ext cx="71231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5" name="Equation" r:id="rId4" imgW="2844720" imgH="228600" progId="Equation.3">
                  <p:embed/>
                </p:oleObj>
              </mc:Choice>
              <mc:Fallback>
                <p:oleObj name="Equation" r:id="rId4" imgW="2844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11" y="825500"/>
                        <a:ext cx="712311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7" name="Text Box 18"/>
          <p:cNvSpPr txBox="1">
            <a:spLocks noChangeArrowheads="1"/>
          </p:cNvSpPr>
          <p:nvPr/>
        </p:nvSpPr>
        <p:spPr bwMode="auto">
          <a:xfrm>
            <a:off x="1006486" y="1524001"/>
            <a:ext cx="27625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l-GR" i="1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t>α</a:t>
            </a:r>
            <a:r>
              <a:rPr lang="en-US">
                <a:solidFill>
                  <a:srgbClr val="000000"/>
                </a:solidFill>
                <a:ea typeface="+mn-ea"/>
                <a:cs typeface="Arial" pitchFamily="34" charset="0"/>
              </a:rPr>
              <a:t>: constant (0.04 to 0.06)</a:t>
            </a:r>
            <a:endParaRPr lang="el-GR">
              <a:solidFill>
                <a:srgbClr val="000000"/>
              </a:solidFill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529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corner detector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52500"/>
            <a:ext cx="8458200" cy="43180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sz="2800" dirty="0"/>
              <a:t>Compute partial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sz="2800" dirty="0"/>
              <a:t>Compute second moment matrix </a:t>
            </a:r>
            <a:r>
              <a:rPr lang="en-US" sz="2800" i="1" dirty="0"/>
              <a:t>H</a:t>
            </a:r>
            <a:r>
              <a:rPr lang="en-US" sz="2800" dirty="0"/>
              <a:t> in a Gaussian window around each pixel: </a:t>
            </a:r>
          </a:p>
        </p:txBody>
      </p:sp>
      <p:sp>
        <p:nvSpPr>
          <p:cNvPr id="34820" name="Rectangle 14"/>
          <p:cNvSpPr>
            <a:spLocks noChangeArrowheads="1"/>
          </p:cNvSpPr>
          <p:nvPr/>
        </p:nvSpPr>
        <p:spPr bwMode="auto">
          <a:xfrm>
            <a:off x="381000" y="4799547"/>
            <a:ext cx="8458200" cy="92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>
                <a:solidFill>
                  <a:srgbClr val="000000"/>
                </a:solidFill>
                <a:ea typeface="+mn-ea"/>
                <a:cs typeface="Arial" pitchFamily="34" charset="0"/>
              </a:rPr>
              <a:t>C.Harris</a:t>
            </a:r>
            <a:r>
              <a:rPr lang="en-US" sz="2000" dirty="0">
                <a:solidFill>
                  <a:srgbClr val="000000"/>
                </a:solidFill>
                <a:ea typeface="+mn-ea"/>
                <a:cs typeface="Arial" pitchFamily="34" charset="0"/>
              </a:rPr>
              <a:t> and </a:t>
            </a:r>
            <a:r>
              <a:rPr lang="en-US" sz="2000" dirty="0" err="1">
                <a:solidFill>
                  <a:srgbClr val="000000"/>
                </a:solidFill>
                <a:ea typeface="+mn-ea"/>
                <a:cs typeface="Arial" pitchFamily="34" charset="0"/>
              </a:rPr>
              <a:t>M.Stephens</a:t>
            </a:r>
            <a:r>
              <a:rPr lang="en-US" sz="2000" dirty="0">
                <a:solidFill>
                  <a:srgbClr val="000000"/>
                </a:solidFill>
                <a:ea typeface="+mn-ea"/>
                <a:cs typeface="Arial" pitchFamily="34" charset="0"/>
              </a:rPr>
              <a:t>. </a:t>
            </a:r>
            <a:r>
              <a:rPr lang="en-US" sz="2000" dirty="0">
                <a:solidFill>
                  <a:srgbClr val="000000"/>
                </a:solidFill>
                <a:ea typeface="+mn-ea"/>
                <a:cs typeface="Arial" pitchFamily="34" charset="0"/>
                <a:hlinkClick r:id="rId4"/>
              </a:rPr>
              <a:t>“A Combined Corner and Edge Detector.” </a:t>
            </a:r>
            <a:r>
              <a:rPr lang="en-US" sz="2000" i="1" dirty="0">
                <a:solidFill>
                  <a:srgbClr val="000000"/>
                </a:solidFill>
                <a:ea typeface="+mn-ea"/>
                <a:cs typeface="Arial" pitchFamily="34" charset="0"/>
              </a:rPr>
              <a:t>Proceedings of the 4th </a:t>
            </a:r>
            <a:r>
              <a:rPr lang="en-US" sz="2000" i="1" dirty="0" err="1">
                <a:solidFill>
                  <a:srgbClr val="000000"/>
                </a:solidFill>
                <a:ea typeface="+mn-ea"/>
                <a:cs typeface="Arial" pitchFamily="34" charset="0"/>
              </a:rPr>
              <a:t>Alvey</a:t>
            </a:r>
            <a:r>
              <a:rPr lang="en-US" sz="2000" i="1" dirty="0">
                <a:solidFill>
                  <a:srgbClr val="000000"/>
                </a:solidFill>
                <a:ea typeface="+mn-ea"/>
                <a:cs typeface="Arial" pitchFamily="34" charset="0"/>
              </a:rPr>
              <a:t> Vision Conference</a:t>
            </a:r>
            <a:r>
              <a:rPr lang="en-US" sz="2000" dirty="0">
                <a:solidFill>
                  <a:srgbClr val="000000"/>
                </a:solidFill>
                <a:ea typeface="+mn-ea"/>
                <a:cs typeface="Arial" pitchFamily="34" charset="0"/>
              </a:rPr>
              <a:t>: pages 147—151, 1988. 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040083"/>
              </p:ext>
            </p:extLst>
          </p:nvPr>
        </p:nvGraphicFramePr>
        <p:xfrm>
          <a:off x="1195389" y="2540005"/>
          <a:ext cx="6119812" cy="1494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1" name="Equation" r:id="rId5" imgW="2425680" imgH="711000" progId="Equation.3">
                  <p:embed/>
                </p:oleObj>
              </mc:Choice>
              <mc:Fallback>
                <p:oleObj name="Equation" r:id="rId5" imgW="24256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9" y="2540005"/>
                        <a:ext cx="6119812" cy="1494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784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</a:t>
            </a:r>
            <a:r>
              <a:rPr lang="en-US"/>
              <a:t>corner detector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52500"/>
            <a:ext cx="8458200" cy="43180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sz="2800" dirty="0"/>
              <a:t>Compute partial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sz="2800" dirty="0"/>
              <a:t>Compute second moment matrix </a:t>
            </a:r>
            <a:r>
              <a:rPr lang="en-US" sz="2800" i="1" dirty="0" err="1"/>
              <a:t>H</a:t>
            </a:r>
            <a:r>
              <a:rPr lang="en-US" sz="2800" dirty="0" err="1"/>
              <a:t>in</a:t>
            </a:r>
            <a:r>
              <a:rPr lang="en-US" sz="2800" dirty="0"/>
              <a:t> a Gaussian window around each pixel </a:t>
            </a:r>
          </a:p>
          <a:p>
            <a:pPr marL="533400" indent="-533400">
              <a:buFontTx/>
              <a:buAutoNum type="arabicPeriod"/>
            </a:pPr>
            <a:r>
              <a:rPr lang="en-US" sz="2800" dirty="0"/>
              <a:t>Compute corner response function </a:t>
            </a:r>
            <a:r>
              <a:rPr lang="en-US" sz="2800" i="1" dirty="0"/>
              <a:t>R</a:t>
            </a:r>
          </a:p>
        </p:txBody>
      </p:sp>
      <p:sp>
        <p:nvSpPr>
          <p:cNvPr id="34820" name="Rectangle 14"/>
          <p:cNvSpPr>
            <a:spLocks noChangeArrowheads="1"/>
          </p:cNvSpPr>
          <p:nvPr/>
        </p:nvSpPr>
        <p:spPr bwMode="auto">
          <a:xfrm>
            <a:off x="381000" y="4824641"/>
            <a:ext cx="8458200" cy="92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>
                <a:solidFill>
                  <a:srgbClr val="000000"/>
                </a:solidFill>
                <a:ea typeface="+mn-ea"/>
                <a:cs typeface="Arial" pitchFamily="34" charset="0"/>
              </a:rPr>
              <a:t>C.Harris</a:t>
            </a:r>
            <a:r>
              <a:rPr lang="en-US" sz="2000" dirty="0">
                <a:solidFill>
                  <a:srgbClr val="000000"/>
                </a:solidFill>
                <a:ea typeface="+mn-ea"/>
                <a:cs typeface="Arial" pitchFamily="34" charset="0"/>
              </a:rPr>
              <a:t> and </a:t>
            </a:r>
            <a:r>
              <a:rPr lang="en-US" sz="2000" dirty="0" err="1">
                <a:solidFill>
                  <a:srgbClr val="000000"/>
                </a:solidFill>
                <a:ea typeface="+mn-ea"/>
                <a:cs typeface="Arial" pitchFamily="34" charset="0"/>
              </a:rPr>
              <a:t>M.Stephens</a:t>
            </a:r>
            <a:r>
              <a:rPr lang="en-US" sz="2000" dirty="0">
                <a:solidFill>
                  <a:srgbClr val="000000"/>
                </a:solidFill>
                <a:ea typeface="+mn-ea"/>
                <a:cs typeface="Arial" pitchFamily="34" charset="0"/>
              </a:rPr>
              <a:t>. </a:t>
            </a:r>
            <a:r>
              <a:rPr lang="en-US" sz="2000" dirty="0">
                <a:solidFill>
                  <a:srgbClr val="000000"/>
                </a:solidFill>
                <a:ea typeface="+mn-ea"/>
                <a:cs typeface="Arial" pitchFamily="34" charset="0"/>
                <a:hlinkClick r:id="rId3"/>
              </a:rPr>
              <a:t>“A Combined Corner and Edge Detector.” </a:t>
            </a:r>
            <a:r>
              <a:rPr lang="en-US" sz="2000" i="1" dirty="0">
                <a:solidFill>
                  <a:srgbClr val="000000"/>
                </a:solidFill>
                <a:ea typeface="+mn-ea"/>
                <a:cs typeface="Arial" pitchFamily="34" charset="0"/>
              </a:rPr>
              <a:t>Proceedings of the 4th </a:t>
            </a:r>
            <a:r>
              <a:rPr lang="en-US" sz="2000" i="1" dirty="0" err="1">
                <a:solidFill>
                  <a:srgbClr val="000000"/>
                </a:solidFill>
                <a:ea typeface="+mn-ea"/>
                <a:cs typeface="Arial" pitchFamily="34" charset="0"/>
              </a:rPr>
              <a:t>Alvey</a:t>
            </a:r>
            <a:r>
              <a:rPr lang="en-US" sz="2000" i="1" dirty="0">
                <a:solidFill>
                  <a:srgbClr val="000000"/>
                </a:solidFill>
                <a:ea typeface="+mn-ea"/>
                <a:cs typeface="Arial" pitchFamily="34" charset="0"/>
              </a:rPr>
              <a:t> Vision Conference</a:t>
            </a:r>
            <a:r>
              <a:rPr lang="en-US" sz="2000" dirty="0">
                <a:solidFill>
                  <a:srgbClr val="000000"/>
                </a:solidFill>
                <a:ea typeface="+mn-ea"/>
                <a:cs typeface="Arial" pitchFamily="34" charset="0"/>
              </a:rPr>
              <a:t>: pages 147—151, 1988.  </a:t>
            </a:r>
          </a:p>
        </p:txBody>
      </p:sp>
    </p:spTree>
    <p:extLst>
      <p:ext uri="{BB962C8B-B14F-4D97-AF65-F5344CB8AC3E}">
        <p14:creationId xmlns:p14="http://schemas.microsoft.com/office/powerpoint/2010/main" val="11192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6D78E3AE-1FC2-BD41-AA5C-76EDF55F13CC}" type="slidenum">
              <a:rPr lang="en-US"/>
              <a:pPr/>
              <a:t>8</a:t>
            </a:fld>
            <a:endParaRPr lang="en-US"/>
          </a:p>
        </p:txBody>
      </p:sp>
      <p:sp>
        <p:nvSpPr>
          <p:cNvPr id="1247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</a:rPr>
              <a:t>RANSAC for line fitting example</a:t>
            </a:r>
          </a:p>
        </p:txBody>
      </p:sp>
      <p:pic>
        <p:nvPicPr>
          <p:cNvPr id="1247235" name="Picture 9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460500"/>
            <a:ext cx="5037138" cy="314457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7236" name="Text Box 10"/>
          <p:cNvSpPr txBox="1">
            <a:spLocks noChangeArrowheads="1"/>
          </p:cNvSpPr>
          <p:nvPr/>
        </p:nvSpPr>
        <p:spPr bwMode="auto">
          <a:xfrm>
            <a:off x="92076" y="5421313"/>
            <a:ext cx="1587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/>
              <a:t>Source: R. Raguram</a:t>
            </a:r>
          </a:p>
        </p:txBody>
      </p:sp>
    </p:spTree>
    <p:extLst>
      <p:ext uri="{BB962C8B-B14F-4D97-AF65-F5344CB8AC3E}">
        <p14:creationId xmlns:p14="http://schemas.microsoft.com/office/powerpoint/2010/main" val="1992842512"/>
      </p:ext>
    </p:extLst>
  </p:cSld>
  <p:clrMapOvr>
    <a:masterClrMapping/>
  </p:clrMapOvr>
  <p:transition spd="slow" advTm="25495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DCBBB70-6DEB-4688-BFB9-7B4F0182B942}" type="slidenum">
              <a:rPr lang="en-US" sz="1400"/>
              <a:pPr eaLnBrk="1" hangingPunct="1"/>
              <a:t>80</a:t>
            </a:fld>
            <a:endParaRPr lang="en-US" sz="1400"/>
          </a:p>
        </p:txBody>
      </p:sp>
      <p:sp>
        <p:nvSpPr>
          <p:cNvPr id="1323010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3400">
                <a:ea typeface="+mj-ea"/>
              </a:rPr>
              <a:t>Harris Detector: Steps</a:t>
            </a:r>
            <a:endParaRPr lang="ru-RU" sz="3400">
              <a:ea typeface="+mj-ea"/>
            </a:endParaRPr>
          </a:p>
        </p:txBody>
      </p:sp>
      <p:pic>
        <p:nvPicPr>
          <p:cNvPr id="44035" name="Picture 3" descr="cows_step0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9502"/>
            <a:ext cx="8153400" cy="439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284176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E8F44DC-835B-4165-85C6-2E09FA537FE9}" type="slidenum">
              <a:rPr lang="en-US" sz="1400"/>
              <a:pPr eaLnBrk="1" hangingPunct="1"/>
              <a:t>81</a:t>
            </a:fld>
            <a:endParaRPr lang="en-US" sz="1400"/>
          </a:p>
        </p:txBody>
      </p:sp>
      <p:sp>
        <p:nvSpPr>
          <p:cNvPr id="1325058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3400">
                <a:ea typeface="+mj-ea"/>
              </a:rPr>
              <a:t>Harris Detector: Steps</a:t>
            </a:r>
            <a:endParaRPr lang="ru-RU" sz="3400">
              <a:ea typeface="+mj-ea"/>
            </a:endParaRPr>
          </a:p>
        </p:txBody>
      </p:sp>
      <p:pic>
        <p:nvPicPr>
          <p:cNvPr id="46083" name="Picture 3" descr="cows_step1_corner_respo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9505"/>
            <a:ext cx="8153400" cy="439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828685" y="645584"/>
            <a:ext cx="4155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>
                <a:cs typeface="Times New Roman" panose="02020603050405020304" pitchFamily="18" charset="0"/>
              </a:rPr>
              <a:t>Compute corner response </a:t>
            </a:r>
            <a:r>
              <a:rPr lang="en-US" sz="2800" i="1">
                <a:cs typeface="Times New Roman" panose="02020603050405020304" pitchFamily="18" charset="0"/>
              </a:rPr>
              <a:t>R</a:t>
            </a:r>
            <a:endParaRPr lang="ru-RU" sz="2800" i="1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86691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8D884B5-6C58-4882-AF4C-12D0F853C527}" type="slidenum">
              <a:rPr lang="en-US" sz="1400"/>
              <a:pPr eaLnBrk="1" hangingPunct="1"/>
              <a:t>82</a:t>
            </a:fld>
            <a:endParaRPr lang="en-US" sz="1400"/>
          </a:p>
        </p:txBody>
      </p:sp>
      <p:sp>
        <p:nvSpPr>
          <p:cNvPr id="1327106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3400">
                <a:ea typeface="+mj-ea"/>
              </a:rPr>
              <a:t>Harris Detector: Steps</a:t>
            </a:r>
            <a:endParaRPr lang="ru-RU" sz="3400">
              <a:ea typeface="+mj-ea"/>
            </a:endParaRP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838200" y="645584"/>
            <a:ext cx="75196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>
                <a:cs typeface="Times New Roman" panose="02020603050405020304" pitchFamily="18" charset="0"/>
              </a:rPr>
              <a:t>Find points with large corner response: </a:t>
            </a:r>
            <a:r>
              <a:rPr lang="en-US" sz="2800" i="1">
                <a:cs typeface="Times New Roman" panose="02020603050405020304" pitchFamily="18" charset="0"/>
              </a:rPr>
              <a:t>R&gt;</a:t>
            </a:r>
            <a:r>
              <a:rPr lang="en-US" sz="2800">
                <a:cs typeface="Times New Roman" panose="02020603050405020304" pitchFamily="18" charset="0"/>
              </a:rPr>
              <a:t>threshold</a:t>
            </a:r>
            <a:endParaRPr lang="ru-RU" sz="2800">
              <a:cs typeface="Times New Roman" panose="02020603050405020304" pitchFamily="18" charset="0"/>
            </a:endParaRPr>
          </a:p>
        </p:txBody>
      </p:sp>
      <p:pic>
        <p:nvPicPr>
          <p:cNvPr id="48132" name="Picture 4" descr="cows_step2_thre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9505"/>
            <a:ext cx="8153400" cy="439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106216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6C5B166-2063-4815-81AE-EFFDC71108A3}" type="slidenum">
              <a:rPr lang="en-US" sz="1400"/>
              <a:pPr eaLnBrk="1" hangingPunct="1"/>
              <a:t>83</a:t>
            </a:fld>
            <a:endParaRPr lang="en-US" sz="1400"/>
          </a:p>
        </p:txBody>
      </p:sp>
      <p:sp>
        <p:nvSpPr>
          <p:cNvPr id="1329154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3400">
                <a:ea typeface="+mj-ea"/>
              </a:rPr>
              <a:t>Harris Detector: Steps</a:t>
            </a:r>
            <a:endParaRPr lang="ru-RU" sz="3400">
              <a:ea typeface="+mj-ea"/>
            </a:endParaRP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838201" y="645584"/>
            <a:ext cx="58836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>
                <a:cs typeface="Times New Roman" panose="02020603050405020304" pitchFamily="18" charset="0"/>
              </a:rPr>
              <a:t>Take only the points of local maxima of </a:t>
            </a:r>
            <a:r>
              <a:rPr lang="en-US" sz="2800" i="1">
                <a:cs typeface="Times New Roman" panose="02020603050405020304" pitchFamily="18" charset="0"/>
              </a:rPr>
              <a:t>R</a:t>
            </a:r>
            <a:endParaRPr lang="ru-RU" sz="2800" i="1">
              <a:cs typeface="Times New Roman" panose="02020603050405020304" pitchFamily="18" charset="0"/>
            </a:endParaRPr>
          </a:p>
        </p:txBody>
      </p:sp>
      <p:pic>
        <p:nvPicPr>
          <p:cNvPr id="50180" name="Picture 4" descr="cows_step3_thresh&amp;max"/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9500"/>
            <a:ext cx="8153400" cy="437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689268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4DD6F8D-1464-4602-9048-86E88EF55D64}" type="slidenum">
              <a:rPr lang="en-US" sz="1400"/>
              <a:pPr eaLnBrk="1" hangingPunct="1"/>
              <a:t>84</a:t>
            </a:fld>
            <a:endParaRPr lang="en-US" sz="1400"/>
          </a:p>
        </p:txBody>
      </p:sp>
      <p:sp>
        <p:nvSpPr>
          <p:cNvPr id="1331202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3400">
                <a:ea typeface="+mj-ea"/>
              </a:rPr>
              <a:t>Harris Detector: Steps</a:t>
            </a:r>
            <a:endParaRPr lang="ru-RU" sz="3400">
              <a:ea typeface="+mj-ea"/>
            </a:endParaRPr>
          </a:p>
        </p:txBody>
      </p:sp>
      <p:pic>
        <p:nvPicPr>
          <p:cNvPr id="52227" name="Picture 3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9500"/>
            <a:ext cx="8153400" cy="439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504962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71DEDC6-E017-4794-B6DA-9A265A33E383}" type="slidenum">
              <a:rPr lang="en-US" sz="1400"/>
              <a:pPr eaLnBrk="1" hangingPunct="1"/>
              <a:t>85</a:t>
            </a:fld>
            <a:endParaRPr lang="en-US" sz="1400"/>
          </a:p>
        </p:txBody>
      </p:sp>
      <p:sp>
        <p:nvSpPr>
          <p:cNvPr id="1333250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Invariance and covariance</a:t>
            </a:r>
          </a:p>
        </p:txBody>
      </p:sp>
      <p:sp>
        <p:nvSpPr>
          <p:cNvPr id="133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762000"/>
            <a:ext cx="8915400" cy="4508500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2000">
                <a:ea typeface="+mn-ea"/>
              </a:rPr>
              <a:t>We want corner locations to be </a:t>
            </a:r>
            <a:r>
              <a:rPr lang="en-US" sz="2000" i="1">
                <a:ea typeface="+mn-ea"/>
              </a:rPr>
              <a:t>invariant</a:t>
            </a:r>
            <a:r>
              <a:rPr lang="en-US" sz="2000">
                <a:ea typeface="+mn-ea"/>
              </a:rPr>
              <a:t> to photometric transformations and </a:t>
            </a:r>
            <a:r>
              <a:rPr lang="en-US" sz="2000" i="1">
                <a:ea typeface="+mn-ea"/>
              </a:rPr>
              <a:t>covariant</a:t>
            </a:r>
            <a:r>
              <a:rPr lang="en-US" sz="2000">
                <a:ea typeface="+mn-ea"/>
              </a:rPr>
              <a:t> to geometric transformations</a:t>
            </a:r>
          </a:p>
          <a:p>
            <a:pPr lvl="1">
              <a:defRPr/>
            </a:pPr>
            <a:r>
              <a:rPr lang="en-US" sz="2000" b="1">
                <a:ea typeface="+mn-ea"/>
              </a:rPr>
              <a:t>Invariance:</a:t>
            </a:r>
            <a:r>
              <a:rPr lang="en-US" sz="2000">
                <a:ea typeface="+mn-ea"/>
              </a:rPr>
              <a:t> image is transformed and corner locations do not change</a:t>
            </a:r>
          </a:p>
          <a:p>
            <a:pPr lvl="1">
              <a:defRPr/>
            </a:pPr>
            <a:r>
              <a:rPr lang="en-US" sz="2000" b="1">
                <a:ea typeface="+mn-ea"/>
              </a:rPr>
              <a:t>Covariance: </a:t>
            </a:r>
            <a:r>
              <a:rPr lang="en-US" sz="2000">
                <a:ea typeface="+mn-ea"/>
              </a:rPr>
              <a:t>if we have two transformed versions of the same image, features should be detected in corresponding locations</a:t>
            </a:r>
          </a:p>
        </p:txBody>
      </p:sp>
      <p:pic>
        <p:nvPicPr>
          <p:cNvPr id="54276" name="Picture 3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42651"/>
            <a:ext cx="5715000" cy="3083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685830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A3B2B22-B341-4C4D-8F54-E235981D3057}" type="slidenum">
              <a:rPr lang="en-US" sz="1400"/>
              <a:pPr eaLnBrk="1" hangingPunct="1"/>
              <a:t>86</a:t>
            </a:fld>
            <a:endParaRPr lang="en-US" sz="1400"/>
          </a:p>
        </p:txBody>
      </p:sp>
      <p:sp>
        <p:nvSpPr>
          <p:cNvPr id="1335298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Affine intensity change</a:t>
            </a:r>
            <a:endParaRPr lang="ru-RU">
              <a:ea typeface="+mj-ea"/>
            </a:endParaRPr>
          </a:p>
        </p:txBody>
      </p:sp>
      <p:sp>
        <p:nvSpPr>
          <p:cNvPr id="1210372" name="Text Box 4"/>
          <p:cNvSpPr txBox="1">
            <a:spLocks noChangeArrowheads="1"/>
          </p:cNvSpPr>
          <p:nvPr/>
        </p:nvSpPr>
        <p:spPr bwMode="auto">
          <a:xfrm>
            <a:off x="1447800" y="1664235"/>
            <a:ext cx="556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>
                <a:cs typeface="Times New Roman" panose="02020603050405020304" pitchFamily="18" charset="0"/>
              </a:rPr>
              <a:t>Only derivatives are used =&gt; invariance to intensity shift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he-IL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he-IL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lang="ru-RU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7986" y="2468562"/>
            <a:ext cx="8328025" cy="2430198"/>
            <a:chOff x="98" y="2378"/>
            <a:chExt cx="5246" cy="1837"/>
          </a:xfrm>
        </p:grpSpPr>
        <p:sp>
          <p:nvSpPr>
            <p:cNvPr id="56330" name="Text Box 6"/>
            <p:cNvSpPr txBox="1">
              <a:spLocks noChangeArrowheads="1"/>
            </p:cNvSpPr>
            <p:nvPr/>
          </p:nvSpPr>
          <p:spPr bwMode="auto">
            <a:xfrm>
              <a:off x="816" y="2378"/>
              <a:ext cx="3264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he-IL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>
                  <a:cs typeface="Times New Roman" panose="02020603050405020304" pitchFamily="18" charset="0"/>
                </a:rPr>
                <a:t>Intensity scaling: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 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i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lang="he-IL" i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i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endParaRPr lang="ru-RU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31" name="Freeform 7"/>
            <p:cNvSpPr>
              <a:spLocks/>
            </p:cNvSpPr>
            <p:nvPr/>
          </p:nvSpPr>
          <p:spPr bwMode="auto">
            <a:xfrm>
              <a:off x="912" y="2992"/>
              <a:ext cx="1584" cy="752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2" name="Freeform 8"/>
            <p:cNvSpPr>
              <a:spLocks/>
            </p:cNvSpPr>
            <p:nvPr/>
          </p:nvSpPr>
          <p:spPr bwMode="auto">
            <a:xfrm>
              <a:off x="3444" y="2496"/>
              <a:ext cx="1584" cy="1232"/>
            </a:xfrm>
            <a:custGeom>
              <a:avLst/>
              <a:gdLst>
                <a:gd name="T0" fmla="*/ 0 w 1584"/>
                <a:gd name="T1" fmla="*/ 39018 h 752"/>
                <a:gd name="T2" fmla="*/ 144 w 1584"/>
                <a:gd name="T3" fmla="*/ 11627 h 752"/>
                <a:gd name="T4" fmla="*/ 384 w 1584"/>
                <a:gd name="T5" fmla="*/ 21598 h 752"/>
                <a:gd name="T6" fmla="*/ 528 w 1584"/>
                <a:gd name="T7" fmla="*/ 1645 h 752"/>
                <a:gd name="T8" fmla="*/ 768 w 1584"/>
                <a:gd name="T9" fmla="*/ 31559 h 752"/>
                <a:gd name="T10" fmla="*/ 912 w 1584"/>
                <a:gd name="T11" fmla="*/ 24076 h 752"/>
                <a:gd name="T12" fmla="*/ 1104 w 1584"/>
                <a:gd name="T13" fmla="*/ 34047 h 752"/>
                <a:gd name="T14" fmla="*/ 1248 w 1584"/>
                <a:gd name="T15" fmla="*/ 14142 h 752"/>
                <a:gd name="T16" fmla="*/ 1584 w 1584"/>
                <a:gd name="T17" fmla="*/ 34047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333" name="Group 9"/>
            <p:cNvGrpSpPr>
              <a:grpSpLocks/>
            </p:cNvGrpSpPr>
            <p:nvPr/>
          </p:nvGrpSpPr>
          <p:grpSpPr bwMode="auto">
            <a:xfrm>
              <a:off x="550" y="2880"/>
              <a:ext cx="2269" cy="1335"/>
              <a:chOff x="550" y="2880"/>
              <a:chExt cx="2269" cy="1335"/>
            </a:xfrm>
          </p:grpSpPr>
          <p:grpSp>
            <p:nvGrpSpPr>
              <p:cNvPr id="56349" name="Group 10"/>
              <p:cNvGrpSpPr>
                <a:grpSpLocks/>
              </p:cNvGrpSpPr>
              <p:nvPr/>
            </p:nvGrpSpPr>
            <p:grpSpPr bwMode="auto">
              <a:xfrm>
                <a:off x="550" y="2880"/>
                <a:ext cx="2269" cy="1335"/>
                <a:chOff x="550" y="2880"/>
                <a:chExt cx="2269" cy="1335"/>
              </a:xfrm>
            </p:grpSpPr>
            <p:sp>
              <p:nvSpPr>
                <p:cNvPr id="56351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52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5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50" y="2880"/>
                  <a:ext cx="298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/>
                  <a:r>
                    <a:rPr lang="en-US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endParaRPr lang="ru-RU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35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29" y="3866"/>
                  <a:ext cx="1490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/>
                  <a:r>
                    <a:rPr lang="en-US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(image coordinate)</a:t>
                  </a:r>
                  <a:endParaRPr lang="ru-RU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350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sz="2800"/>
              </a:p>
            </p:txBody>
          </p:sp>
        </p:grpSp>
        <p:sp>
          <p:nvSpPr>
            <p:cNvPr id="56334" name="Text Box 16"/>
            <p:cNvSpPr txBox="1">
              <a:spLocks noChangeArrowheads="1"/>
            </p:cNvSpPr>
            <p:nvPr/>
          </p:nvSpPr>
          <p:spPr bwMode="auto">
            <a:xfrm>
              <a:off x="98" y="3206"/>
              <a:ext cx="72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threshold</a:t>
              </a:r>
              <a:endParaRPr lang="ru-RU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6335" name="Group 17"/>
            <p:cNvGrpSpPr>
              <a:grpSpLocks/>
            </p:cNvGrpSpPr>
            <p:nvPr/>
          </p:nvGrpSpPr>
          <p:grpSpPr bwMode="auto">
            <a:xfrm>
              <a:off x="3075" y="2880"/>
              <a:ext cx="2269" cy="1335"/>
              <a:chOff x="550" y="2880"/>
              <a:chExt cx="2269" cy="1335"/>
            </a:xfrm>
          </p:grpSpPr>
          <p:grpSp>
            <p:nvGrpSpPr>
              <p:cNvPr id="56343" name="Group 18"/>
              <p:cNvGrpSpPr>
                <a:grpSpLocks/>
              </p:cNvGrpSpPr>
              <p:nvPr/>
            </p:nvGrpSpPr>
            <p:grpSpPr bwMode="auto">
              <a:xfrm>
                <a:off x="550" y="2880"/>
                <a:ext cx="2269" cy="1335"/>
                <a:chOff x="550" y="2880"/>
                <a:chExt cx="2269" cy="1335"/>
              </a:xfrm>
            </p:grpSpPr>
            <p:sp>
              <p:nvSpPr>
                <p:cNvPr id="56345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4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4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50" y="2880"/>
                  <a:ext cx="298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/>
                  <a:r>
                    <a:rPr lang="en-US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endParaRPr lang="ru-RU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348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329" y="3866"/>
                  <a:ext cx="1490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/>
                  <a:r>
                    <a:rPr lang="en-US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(image coordinate)</a:t>
                  </a:r>
                  <a:endParaRPr lang="ru-RU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344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sz="2800"/>
              </a:p>
            </p:txBody>
          </p:sp>
        </p:grpSp>
        <p:sp>
          <p:nvSpPr>
            <p:cNvPr id="56336" name="Oval 24"/>
            <p:cNvSpPr>
              <a:spLocks noChangeArrowheads="1"/>
            </p:cNvSpPr>
            <p:nvPr/>
          </p:nvSpPr>
          <p:spPr bwMode="auto">
            <a:xfrm>
              <a:off x="1047" y="3177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37" name="Oval 25"/>
            <p:cNvSpPr>
              <a:spLocks noChangeArrowheads="1"/>
            </p:cNvSpPr>
            <p:nvPr/>
          </p:nvSpPr>
          <p:spPr bwMode="auto">
            <a:xfrm>
              <a:off x="1401" y="2994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38" name="Oval 26"/>
            <p:cNvSpPr>
              <a:spLocks noChangeArrowheads="1"/>
            </p:cNvSpPr>
            <p:nvPr/>
          </p:nvSpPr>
          <p:spPr bwMode="auto">
            <a:xfrm>
              <a:off x="2141" y="3241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39" name="Oval 27"/>
            <p:cNvSpPr>
              <a:spLocks noChangeArrowheads="1"/>
            </p:cNvSpPr>
            <p:nvPr/>
          </p:nvSpPr>
          <p:spPr bwMode="auto">
            <a:xfrm>
              <a:off x="3592" y="2830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40" name="Oval 28"/>
            <p:cNvSpPr>
              <a:spLocks noChangeArrowheads="1"/>
            </p:cNvSpPr>
            <p:nvPr/>
          </p:nvSpPr>
          <p:spPr bwMode="auto">
            <a:xfrm>
              <a:off x="3939" y="2528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41" name="Oval 29"/>
            <p:cNvSpPr>
              <a:spLocks noChangeArrowheads="1"/>
            </p:cNvSpPr>
            <p:nvPr/>
          </p:nvSpPr>
          <p:spPr bwMode="auto">
            <a:xfrm>
              <a:off x="4320" y="3216"/>
              <a:ext cx="57" cy="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42" name="Oval 30"/>
            <p:cNvSpPr>
              <a:spLocks noChangeArrowheads="1"/>
            </p:cNvSpPr>
            <p:nvPr/>
          </p:nvSpPr>
          <p:spPr bwMode="auto">
            <a:xfrm>
              <a:off x="4671" y="2939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ru-RU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10399" name="Text Box 31"/>
          <p:cNvSpPr txBox="1">
            <a:spLocks noChangeArrowheads="1"/>
          </p:cNvSpPr>
          <p:nvPr/>
        </p:nvSpPr>
        <p:spPr bwMode="auto">
          <a:xfrm>
            <a:off x="1219200" y="5012537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i="1">
                <a:solidFill>
                  <a:srgbClr val="0033CC"/>
                </a:solidFill>
                <a:cs typeface="Times New Roman" panose="02020603050405020304" pitchFamily="18" charset="0"/>
              </a:rPr>
              <a:t>Partially invariant </a:t>
            </a:r>
            <a:r>
              <a:rPr lang="en-US">
                <a:solidFill>
                  <a:srgbClr val="0033CC"/>
                </a:solidFill>
                <a:cs typeface="Times New Roman" panose="02020603050405020304" pitchFamily="18" charset="0"/>
              </a:rPr>
              <a:t>to affine intensity change</a:t>
            </a:r>
            <a:endParaRPr lang="ru-RU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  <p:sp>
        <p:nvSpPr>
          <p:cNvPr id="56326" name="Rectangle 30"/>
          <p:cNvSpPr>
            <a:spLocks noChangeArrowheads="1"/>
          </p:cNvSpPr>
          <p:nvPr/>
        </p:nvSpPr>
        <p:spPr bwMode="auto">
          <a:xfrm>
            <a:off x="5029211" y="952500"/>
            <a:ext cx="18582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he-IL" sz="28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+ b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7" name="Rectangle 13"/>
          <p:cNvSpPr>
            <a:spLocks noChangeArrowheads="1"/>
          </p:cNvSpPr>
          <p:nvPr/>
        </p:nvSpPr>
        <p:spPr bwMode="auto">
          <a:xfrm>
            <a:off x="3733800" y="1016000"/>
            <a:ext cx="457200" cy="3175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sz="2800"/>
          </a:p>
        </p:txBody>
      </p:sp>
      <p:sp>
        <p:nvSpPr>
          <p:cNvPr id="56328" name="Rectangle 14"/>
          <p:cNvSpPr>
            <a:spLocks noChangeArrowheads="1"/>
          </p:cNvSpPr>
          <p:nvPr/>
        </p:nvSpPr>
        <p:spPr bwMode="auto">
          <a:xfrm>
            <a:off x="2362200" y="1016000"/>
            <a:ext cx="457200" cy="317500"/>
          </a:xfrm>
          <a:prstGeom prst="rect">
            <a:avLst/>
          </a:prstGeom>
          <a:solidFill>
            <a:srgbClr val="9FB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sz="2800"/>
          </a:p>
        </p:txBody>
      </p:sp>
      <p:sp>
        <p:nvSpPr>
          <p:cNvPr id="56329" name="AutoShape 15"/>
          <p:cNvSpPr>
            <a:spLocks noChangeArrowheads="1"/>
          </p:cNvSpPr>
          <p:nvPr/>
        </p:nvSpPr>
        <p:spPr bwMode="auto">
          <a:xfrm>
            <a:off x="3048000" y="1079500"/>
            <a:ext cx="381000" cy="1905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30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494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 autoUpdateAnimBg="0"/>
      <p:bldP spid="121039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354AB13-A196-41B9-960A-A907C8D5C889}" type="slidenum">
              <a:rPr lang="en-US" sz="1400"/>
              <a:pPr eaLnBrk="1" hangingPunct="1"/>
              <a:t>87</a:t>
            </a:fld>
            <a:endParaRPr lang="en-US" sz="1400"/>
          </a:p>
        </p:txBody>
      </p:sp>
      <p:sp>
        <p:nvSpPr>
          <p:cNvPr id="1337346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Image translation</a:t>
            </a:r>
            <a:endParaRPr lang="ru-RU">
              <a:ea typeface="+mj-ea"/>
            </a:endParaRPr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838200" y="3556004"/>
            <a:ext cx="769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>
                <a:cs typeface="Times New Roman" panose="02020603050405020304" pitchFamily="18" charset="0"/>
              </a:rPr>
              <a:t>  Derivatives and window function are shift-invariant</a:t>
            </a:r>
            <a:endParaRPr lang="ru-RU">
              <a:cs typeface="Times New Roman" panose="02020603050405020304" pitchFamily="18" charset="0"/>
            </a:endParaRPr>
          </a:p>
        </p:txBody>
      </p:sp>
      <p:sp>
        <p:nvSpPr>
          <p:cNvPr id="58372" name="Rectangle 7"/>
          <p:cNvSpPr>
            <a:spLocks noChangeArrowheads="1"/>
          </p:cNvSpPr>
          <p:nvPr/>
        </p:nvSpPr>
        <p:spPr bwMode="auto">
          <a:xfrm>
            <a:off x="1447800" y="952500"/>
            <a:ext cx="2184400" cy="18415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sz="2800"/>
          </a:p>
        </p:txBody>
      </p:sp>
      <p:sp>
        <p:nvSpPr>
          <p:cNvPr id="58373" name="Freeform 8"/>
          <p:cNvSpPr>
            <a:spLocks/>
          </p:cNvSpPr>
          <p:nvPr/>
        </p:nvSpPr>
        <p:spPr bwMode="auto">
          <a:xfrm>
            <a:off x="1755775" y="1272646"/>
            <a:ext cx="788988" cy="603250"/>
          </a:xfrm>
          <a:custGeom>
            <a:avLst/>
            <a:gdLst>
              <a:gd name="T0" fmla="*/ 0 w 720"/>
              <a:gd name="T1" fmla="*/ 2147483647 h 528"/>
              <a:gd name="T2" fmla="*/ 747083971 w 720"/>
              <a:gd name="T3" fmla="*/ 0 h 528"/>
              <a:gd name="T4" fmla="*/ 2147483647 w 720"/>
              <a:gd name="T5" fmla="*/ 2147483647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4" name="AutoShape 12"/>
          <p:cNvSpPr>
            <a:spLocks noChangeArrowheads="1"/>
          </p:cNvSpPr>
          <p:nvPr/>
        </p:nvSpPr>
        <p:spPr bwMode="auto">
          <a:xfrm>
            <a:off x="3898900" y="1386419"/>
            <a:ext cx="1219200" cy="1026583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4699006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33CC"/>
                </a:solidFill>
                <a:cs typeface="Times New Roman" panose="02020603050405020304" pitchFamily="18" charset="0"/>
              </a:rPr>
              <a:t>Corner location is covariant w.r.t. translation</a:t>
            </a:r>
            <a:endParaRPr lang="ru-RU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  <p:sp>
        <p:nvSpPr>
          <p:cNvPr id="58376" name="Rectangle 7"/>
          <p:cNvSpPr>
            <a:spLocks noChangeArrowheads="1"/>
          </p:cNvSpPr>
          <p:nvPr/>
        </p:nvSpPr>
        <p:spPr bwMode="auto">
          <a:xfrm>
            <a:off x="5435600" y="952500"/>
            <a:ext cx="2184400" cy="18415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sz="2800"/>
          </a:p>
        </p:txBody>
      </p:sp>
      <p:sp>
        <p:nvSpPr>
          <p:cNvPr id="58377" name="Freeform 8"/>
          <p:cNvSpPr>
            <a:spLocks/>
          </p:cNvSpPr>
          <p:nvPr/>
        </p:nvSpPr>
        <p:spPr bwMode="auto">
          <a:xfrm>
            <a:off x="6553200" y="1871929"/>
            <a:ext cx="787400" cy="604573"/>
          </a:xfrm>
          <a:custGeom>
            <a:avLst/>
            <a:gdLst>
              <a:gd name="T0" fmla="*/ 0 w 720"/>
              <a:gd name="T1" fmla="*/ 2147483647 h 528"/>
              <a:gd name="T2" fmla="*/ 745580311 w 720"/>
              <a:gd name="T3" fmla="*/ 0 h 528"/>
              <a:gd name="T4" fmla="*/ 2147483647 w 720"/>
              <a:gd name="T5" fmla="*/ 2147483647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731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rotation</a:t>
            </a:r>
            <a:endParaRPr lang="ru-RU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1219200" y="3810005"/>
            <a:ext cx="670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cs typeface="Times New Roman" pitchFamily="18" charset="0"/>
              </a:rPr>
              <a:t>Second moment ellipse rotates but its shape (i.e. </a:t>
            </a:r>
            <a:r>
              <a:rPr lang="en-US" sz="2400" dirty="0" err="1">
                <a:cs typeface="Times New Roman" pitchFamily="18" charset="0"/>
              </a:rPr>
              <a:t>eigenvalues</a:t>
            </a:r>
            <a:r>
              <a:rPr lang="en-US" sz="2400" dirty="0">
                <a:cs typeface="Times New Roman" pitchFamily="18" charset="0"/>
              </a:rPr>
              <a:t>) remains the same</a:t>
            </a:r>
            <a:endParaRPr lang="ru-RU" sz="2400" dirty="0">
              <a:cs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28800" y="1397000"/>
            <a:ext cx="5257800" cy="2032000"/>
            <a:chOff x="1720" y="1344"/>
            <a:chExt cx="2072" cy="95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44051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2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7194 h 528"/>
                  <a:gd name="T2" fmla="*/ 623 w 720"/>
                  <a:gd name="T3" fmla="*/ 0 h 528"/>
                  <a:gd name="T4" fmla="*/ 9359 w 720"/>
                  <a:gd name="T5" fmla="*/ 4575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44049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0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28 h 528"/>
                  <a:gd name="T2" fmla="*/ 1 w 720"/>
                  <a:gd name="T3" fmla="*/ 0 h 528"/>
                  <a:gd name="T4" fmla="*/ 12 w 720"/>
                  <a:gd name="T5" fmla="*/ 18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40" name="AutoShape 12"/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3"/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44046" name="Oval 14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7" name="Line 15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48" name="Line 16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17"/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44043" name="Oval 18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4" name="Line 19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45" name="Line 20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4699005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Corner location is covariant </a:t>
            </a:r>
            <a:r>
              <a:rPr lang="en-US" sz="2400" dirty="0" err="1">
                <a:solidFill>
                  <a:srgbClr val="0033CC"/>
                </a:solidFill>
                <a:cs typeface="Times New Roman" pitchFamily="18" charset="0"/>
              </a:rPr>
              <a:t>w.r.t</a:t>
            </a: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. rotation</a:t>
            </a:r>
            <a:endParaRPr lang="ru-RU" sz="2400" dirty="0">
              <a:solidFill>
                <a:srgbClr val="0033CC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4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B95F35D-8876-4073-88A4-F39FF5072BCA}" type="slidenum">
              <a:rPr lang="en-US" sz="1400"/>
              <a:pPr eaLnBrk="1" hangingPunct="1"/>
              <a:t>89</a:t>
            </a:fld>
            <a:endParaRPr lang="en-US" sz="1400"/>
          </a:p>
        </p:txBody>
      </p:sp>
      <p:sp>
        <p:nvSpPr>
          <p:cNvPr id="1315842" name="Title 1"/>
          <p:cNvSpPr>
            <a:spLocks noGrp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</a:rPr>
              <a:t>Properties of the Harris corner detector</a:t>
            </a:r>
          </a:p>
        </p:txBody>
      </p:sp>
      <p:sp>
        <p:nvSpPr>
          <p:cNvPr id="1315843" name="Content Placeholder 4"/>
          <p:cNvSpPr>
            <a:spLocks noGrp="1"/>
          </p:cNvSpPr>
          <p:nvPr>
            <p:ph idx="4294967295"/>
          </p:nvPr>
        </p:nvSpPr>
        <p:spPr>
          <a:xfrm>
            <a:off x="457200" y="889000"/>
            <a:ext cx="8229600" cy="1833563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>
                <a:ea typeface="+mn-ea"/>
              </a:rPr>
              <a:t>Rotation invariant? </a:t>
            </a:r>
          </a:p>
          <a:p>
            <a:pPr eaLnBrk="1" hangingPunct="1">
              <a:defRPr/>
            </a:pPr>
            <a:endParaRPr lang="en-US" sz="2800">
              <a:ea typeface="+mn-ea"/>
            </a:endParaRPr>
          </a:p>
          <a:p>
            <a:pPr eaLnBrk="1" hangingPunct="1">
              <a:defRPr/>
            </a:pPr>
            <a:endParaRPr lang="en-US" sz="2800">
              <a:ea typeface="+mn-ea"/>
            </a:endParaRPr>
          </a:p>
          <a:p>
            <a:pPr eaLnBrk="1" hangingPunct="1">
              <a:defRPr/>
            </a:pPr>
            <a:r>
              <a:rPr lang="en-US" sz="2800">
                <a:ea typeface="+mn-ea"/>
              </a:rPr>
              <a:t>Scale invariant?</a:t>
            </a:r>
          </a:p>
        </p:txBody>
      </p:sp>
      <p:graphicFrame>
        <p:nvGraphicFramePr>
          <p:cNvPr id="1415170" name="Object 4"/>
          <p:cNvGraphicFramePr>
            <a:graphicFrameLocks noChangeAspect="1"/>
          </p:cNvGraphicFramePr>
          <p:nvPr/>
        </p:nvGraphicFramePr>
        <p:xfrm>
          <a:off x="5791211" y="1016005"/>
          <a:ext cx="2987675" cy="965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3" name="Equation" r:id="rId3" imgW="1244600" imgH="482600" progId="Equation.3">
                  <p:embed/>
                </p:oleObj>
              </mc:Choice>
              <mc:Fallback>
                <p:oleObj name="Equation" r:id="rId3" imgW="1244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11" y="1016005"/>
                        <a:ext cx="2987675" cy="965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068763" y="952501"/>
            <a:ext cx="1905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2800">
                <a:solidFill>
                  <a:srgbClr val="0000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8461274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0"/>
            <a:ext cx="2590800" cy="206375"/>
          </a:xfrm>
          <a:prstGeom prst="rect">
            <a:avLst/>
          </a:prstGeom>
        </p:spPr>
        <p:txBody>
          <a:bodyPr/>
          <a:lstStyle/>
          <a:p>
            <a:fld id="{309E5773-741A-1A43-95E2-FCDC83A93BD6}" type="slidenum">
              <a:rPr lang="en-US"/>
              <a:pPr/>
              <a:t>9</a:t>
            </a:fld>
            <a:endParaRPr lang="en-US"/>
          </a:p>
        </p:txBody>
      </p:sp>
      <p:sp>
        <p:nvSpPr>
          <p:cNvPr id="12492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</a:rPr>
              <a:t>RANSAC for line fitting example</a:t>
            </a:r>
          </a:p>
        </p:txBody>
      </p:sp>
      <p:pic>
        <p:nvPicPr>
          <p:cNvPr id="1249283" name="Picture 4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460500"/>
            <a:ext cx="5037138" cy="31445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733" name="Line 5"/>
          <p:cNvSpPr>
            <a:spLocks noChangeShapeType="1"/>
          </p:cNvSpPr>
          <p:nvPr/>
        </p:nvSpPr>
        <p:spPr bwMode="auto">
          <a:xfrm flipV="1">
            <a:off x="2163764" y="2312459"/>
            <a:ext cx="4708525" cy="123957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285" name="Text Box 6"/>
          <p:cNvSpPr txBox="1">
            <a:spLocks noChangeArrowheads="1"/>
          </p:cNvSpPr>
          <p:nvPr/>
        </p:nvSpPr>
        <p:spPr bwMode="auto">
          <a:xfrm>
            <a:off x="7023101" y="2878667"/>
            <a:ext cx="18907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600" b="1">
                <a:latin typeface="Calibri" charset="0"/>
              </a:rPr>
              <a:t>Least-squares fit</a:t>
            </a:r>
          </a:p>
        </p:txBody>
      </p:sp>
      <p:sp>
        <p:nvSpPr>
          <p:cNvPr id="1249286" name="Text Box 10"/>
          <p:cNvSpPr txBox="1">
            <a:spLocks noChangeArrowheads="1"/>
          </p:cNvSpPr>
          <p:nvPr/>
        </p:nvSpPr>
        <p:spPr bwMode="auto">
          <a:xfrm>
            <a:off x="92076" y="5421313"/>
            <a:ext cx="1587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/>
              <a:t>Source: R. Raguram</a:t>
            </a:r>
          </a:p>
        </p:txBody>
      </p:sp>
    </p:spTree>
    <p:extLst>
      <p:ext uri="{BB962C8B-B14F-4D97-AF65-F5344CB8AC3E}">
        <p14:creationId xmlns:p14="http://schemas.microsoft.com/office/powerpoint/2010/main" val="908379280"/>
      </p:ext>
    </p:extLst>
  </p:cSld>
  <p:clrMapOvr>
    <a:masterClrMapping/>
  </p:clrMapOvr>
  <p:transition spd="slow" advTm="392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5397503"/>
            <a:ext cx="2590800" cy="20637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5ED86ED-D10A-44D7-A4E5-A2E400E4ABD6}" type="slidenum">
              <a:rPr lang="en-US" sz="1400"/>
              <a:pPr eaLnBrk="1" hangingPunct="1"/>
              <a:t>90</a:t>
            </a:fld>
            <a:endParaRPr lang="en-US" sz="1400"/>
          </a:p>
        </p:txBody>
      </p:sp>
      <p:sp>
        <p:nvSpPr>
          <p:cNvPr id="1316866" name="Title 1"/>
          <p:cNvSpPr>
            <a:spLocks noGrp="1"/>
          </p:cNvSpPr>
          <p:nvPr>
            <p:ph type="title" idx="429496729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ea typeface="+mj-ea"/>
              </a:rPr>
              <a:t>Properties of the Harris corner detector</a:t>
            </a:r>
          </a:p>
        </p:txBody>
      </p:sp>
      <p:sp>
        <p:nvSpPr>
          <p:cNvPr id="1316867" name="Content Placeholder 4"/>
          <p:cNvSpPr>
            <a:spLocks noGrp="1"/>
          </p:cNvSpPr>
          <p:nvPr>
            <p:ph idx="4294967295"/>
          </p:nvPr>
        </p:nvSpPr>
        <p:spPr>
          <a:xfrm>
            <a:off x="457200" y="889000"/>
            <a:ext cx="8229600" cy="1833563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ea typeface="+mn-ea"/>
              </a:rPr>
              <a:t>Rotation invariant? </a:t>
            </a:r>
          </a:p>
          <a:p>
            <a:pPr eaLnBrk="1" hangingPunct="1">
              <a:defRPr/>
            </a:pPr>
            <a:endParaRPr lang="en-US" sz="2800" dirty="0">
              <a:ea typeface="+mn-ea"/>
            </a:endParaRPr>
          </a:p>
          <a:p>
            <a:pPr eaLnBrk="1" hangingPunct="1">
              <a:defRPr/>
            </a:pPr>
            <a:r>
              <a:rPr lang="en-US" sz="2800" dirty="0">
                <a:ea typeface="+mn-ea"/>
              </a:rPr>
              <a:t>Scale invariant?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219200" y="2704047"/>
            <a:ext cx="2819400" cy="2816615"/>
            <a:chOff x="1219200" y="3244850"/>
            <a:chExt cx="2819400" cy="3379938"/>
          </a:xfrm>
        </p:grpSpPr>
        <p:sp>
          <p:nvSpPr>
            <p:cNvPr id="61452" name="Freeform 6"/>
            <p:cNvSpPr>
              <a:spLocks/>
            </p:cNvSpPr>
            <p:nvPr/>
          </p:nvSpPr>
          <p:spPr bwMode="auto">
            <a:xfrm>
              <a:off x="1295400" y="3463925"/>
              <a:ext cx="2743200" cy="2006600"/>
            </a:xfrm>
            <a:custGeom>
              <a:avLst/>
              <a:gdLst>
                <a:gd name="T0" fmla="*/ 0 w 1728"/>
                <a:gd name="T1" fmla="*/ 2147483647 h 1264"/>
                <a:gd name="T2" fmla="*/ 241935000 w 1728"/>
                <a:gd name="T3" fmla="*/ 1008062500 h 1264"/>
                <a:gd name="T4" fmla="*/ 1088707500 w 1728"/>
                <a:gd name="T5" fmla="*/ 161290000 h 1264"/>
                <a:gd name="T6" fmla="*/ 2147483647 w 1728"/>
                <a:gd name="T7" fmla="*/ 40322500 h 1264"/>
                <a:gd name="T8" fmla="*/ 2147483647 w 1728"/>
                <a:gd name="T9" fmla="*/ 40322500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53" name="Rectangle 7"/>
            <p:cNvSpPr>
              <a:spLocks noChangeArrowheads="1"/>
            </p:cNvSpPr>
            <p:nvPr/>
          </p:nvSpPr>
          <p:spPr bwMode="auto">
            <a:xfrm>
              <a:off x="1219200" y="40227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61454" name="Rectangle 8"/>
            <p:cNvSpPr>
              <a:spLocks noChangeArrowheads="1"/>
            </p:cNvSpPr>
            <p:nvPr/>
          </p:nvSpPr>
          <p:spPr bwMode="auto">
            <a:xfrm>
              <a:off x="1600200" y="34893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61455" name="Rectangle 9"/>
            <p:cNvSpPr>
              <a:spLocks noChangeArrowheads="1"/>
            </p:cNvSpPr>
            <p:nvPr/>
          </p:nvSpPr>
          <p:spPr bwMode="auto">
            <a:xfrm>
              <a:off x="2452688" y="32448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61456" name="Text Box 11"/>
            <p:cNvSpPr txBox="1">
              <a:spLocks noChangeArrowheads="1"/>
            </p:cNvSpPr>
            <p:nvPr/>
          </p:nvSpPr>
          <p:spPr bwMode="auto">
            <a:xfrm>
              <a:off x="1371600" y="5775325"/>
              <a:ext cx="2590800" cy="849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  <a:cs typeface="Times New Roman" panose="02020603050405020304" pitchFamily="18" charset="0"/>
                </a:rPr>
                <a:t>All points will be classified as </a:t>
              </a:r>
              <a:r>
                <a:rPr lang="en-US" sz="2000">
                  <a:solidFill>
                    <a:srgbClr val="0033CC"/>
                  </a:solidFill>
                  <a:cs typeface="Times New Roman" panose="02020603050405020304" pitchFamily="18" charset="0"/>
                </a:rPr>
                <a:t>edges</a:t>
              </a:r>
              <a:endParaRPr lang="ru-RU" sz="200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800600" y="2971276"/>
            <a:ext cx="3352800" cy="2303165"/>
            <a:chOff x="4800600" y="3565525"/>
            <a:chExt cx="3352800" cy="2763798"/>
          </a:xfrm>
        </p:grpSpPr>
        <p:sp>
          <p:nvSpPr>
            <p:cNvPr id="61448" name="Freeform 4"/>
            <p:cNvSpPr>
              <a:spLocks/>
            </p:cNvSpPr>
            <p:nvPr/>
          </p:nvSpPr>
          <p:spPr bwMode="auto">
            <a:xfrm>
              <a:off x="7086600" y="3844925"/>
              <a:ext cx="381000" cy="330200"/>
            </a:xfrm>
            <a:custGeom>
              <a:avLst/>
              <a:gdLst>
                <a:gd name="T0" fmla="*/ 0 w 1728"/>
                <a:gd name="T1" fmla="*/ 86259525 h 1264"/>
                <a:gd name="T2" fmla="*/ 4667030 w 1728"/>
                <a:gd name="T3" fmla="*/ 27297404 h 1264"/>
                <a:gd name="T4" fmla="*/ 21001302 w 1728"/>
                <a:gd name="T5" fmla="*/ 4367574 h 1264"/>
                <a:gd name="T6" fmla="*/ 51336443 w 1728"/>
                <a:gd name="T7" fmla="*/ 1091959 h 1264"/>
                <a:gd name="T8" fmla="*/ 84005208 w 1728"/>
                <a:gd name="T9" fmla="*/ 10918805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49" name="Rectangle 5"/>
            <p:cNvSpPr>
              <a:spLocks noChangeArrowheads="1"/>
            </p:cNvSpPr>
            <p:nvPr/>
          </p:nvSpPr>
          <p:spPr bwMode="auto">
            <a:xfrm>
              <a:off x="7024688" y="37401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61450" name="AutoShape 10"/>
            <p:cNvSpPr>
              <a:spLocks noChangeArrowheads="1"/>
            </p:cNvSpPr>
            <p:nvPr/>
          </p:nvSpPr>
          <p:spPr bwMode="auto">
            <a:xfrm>
              <a:off x="4800600" y="3565525"/>
              <a:ext cx="1676400" cy="8382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631110544 h 21600"/>
                <a:gd name="T4" fmla="*/ 2147483647 w 21600"/>
                <a:gd name="T5" fmla="*/ 1262221127 h 21600"/>
                <a:gd name="T6" fmla="*/ 2147483647 w 21600"/>
                <a:gd name="T7" fmla="*/ 63111054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1" name="Text Box 12"/>
            <p:cNvSpPr txBox="1">
              <a:spLocks noChangeArrowheads="1"/>
            </p:cNvSpPr>
            <p:nvPr/>
          </p:nvSpPr>
          <p:spPr bwMode="auto">
            <a:xfrm>
              <a:off x="6781800" y="5775325"/>
              <a:ext cx="13716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3300"/>
                  </a:solidFill>
                  <a:cs typeface="Times New Roman" panose="02020603050405020304" pitchFamily="18" charset="0"/>
                </a:rPr>
                <a:t>Corner !</a:t>
              </a:r>
              <a:endParaRPr lang="ru-RU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61446" name="TextBox 15"/>
          <p:cNvSpPr txBox="1">
            <a:spLocks noChangeArrowheads="1"/>
          </p:cNvSpPr>
          <p:nvPr/>
        </p:nvSpPr>
        <p:spPr bwMode="auto">
          <a:xfrm>
            <a:off x="4038600" y="952501"/>
            <a:ext cx="1905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280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91000" y="2222501"/>
            <a:ext cx="1905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2800">
                <a:solidFill>
                  <a:srgbClr val="0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8316586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2|1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8.2|12.2|9.8|17.6|1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E(u,v) = \sum_{(x,y) \in W} {[I(x+u, y+v) - I(x,y)]}^2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10114"/>
</p:tagLst>
</file>

<file path=ppt/theme/theme1.xml><?xml version="1.0" encoding="utf-8"?>
<a:theme xmlns:a="http://schemas.openxmlformats.org/drawingml/2006/main" name="Default Design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TM03457475[[fn=Çerçeve]]</Template>
  <TotalTime>14016</TotalTime>
  <Words>3597</Words>
  <Application>Microsoft Macintosh PowerPoint</Application>
  <PresentationFormat>On-screen Show (16:10)</PresentationFormat>
  <Paragraphs>807</Paragraphs>
  <Slides>90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90</vt:i4>
      </vt:variant>
    </vt:vector>
  </HeadingPairs>
  <TitlesOfParts>
    <vt:vector size="111" baseType="lpstr">
      <vt:lpstr>Arial Unicode MS</vt:lpstr>
      <vt:lpstr>ＭＳ Ｐゴシック</vt:lpstr>
      <vt:lpstr>ＭＳ Ｐゴシック</vt:lpstr>
      <vt:lpstr>华文宋体</vt:lpstr>
      <vt:lpstr>Arial</vt:lpstr>
      <vt:lpstr>Calibri</vt:lpstr>
      <vt:lpstr>Helvetica</vt:lpstr>
      <vt:lpstr>Helvetica Light</vt:lpstr>
      <vt:lpstr>Helvetica Neue</vt:lpstr>
      <vt:lpstr>Lucida Grande</vt:lpstr>
      <vt:lpstr>Noto Sans Symbols</vt:lpstr>
      <vt:lpstr>Symbol</vt:lpstr>
      <vt:lpstr>Tahoma</vt:lpstr>
      <vt:lpstr>Times New Roman</vt:lpstr>
      <vt:lpstr>Times New Roman Bold</vt:lpstr>
      <vt:lpstr>Trebuchet MS</vt:lpstr>
      <vt:lpstr>Wingdings</vt:lpstr>
      <vt:lpstr>Default Design</vt:lpstr>
      <vt:lpstr>Equation</vt:lpstr>
      <vt:lpstr>Image</vt:lpstr>
      <vt:lpstr>Bitmap Image</vt:lpstr>
      <vt:lpstr>BBM416 – Fundamentals of Computer Vision Spring 2022</vt:lpstr>
      <vt:lpstr>Today</vt:lpstr>
      <vt:lpstr>Today</vt:lpstr>
      <vt:lpstr>Line fitting : Recap</vt:lpstr>
      <vt:lpstr>PowerPoint Presentation</vt:lpstr>
      <vt:lpstr>RANSAC [Fischler &amp; Bolles 1981] </vt:lpstr>
      <vt:lpstr>RANSAC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</vt:lpstr>
      <vt:lpstr>Choosing the parameters</vt:lpstr>
      <vt:lpstr>Choosing the parameters</vt:lpstr>
      <vt:lpstr>RANSAC pros and cons</vt:lpstr>
      <vt:lpstr>RANSAC Song</vt:lpstr>
      <vt:lpstr>How do we fit the best alignment?</vt:lpstr>
      <vt:lpstr>Alignment</vt:lpstr>
      <vt:lpstr>Parametric (global) warping</vt:lpstr>
      <vt:lpstr>Common transformations</vt:lpstr>
      <vt:lpstr>Scaling</vt:lpstr>
      <vt:lpstr>Scaling</vt:lpstr>
      <vt:lpstr>Scaling</vt:lpstr>
      <vt:lpstr>2-D Rotation</vt:lpstr>
      <vt:lpstr>2-D Rotation</vt:lpstr>
      <vt:lpstr>Basic 2D transformations</vt:lpstr>
      <vt:lpstr>Affine Transformations</vt:lpstr>
      <vt:lpstr>Projective Transformations</vt:lpstr>
      <vt:lpstr>2D image transformations (reference table)</vt:lpstr>
      <vt:lpstr>Example: solving for translation</vt:lpstr>
      <vt:lpstr>Example: solving for translation</vt:lpstr>
      <vt:lpstr>Example: solving for translation</vt:lpstr>
      <vt:lpstr>Example: solving for translation</vt:lpstr>
      <vt:lpstr>Today</vt:lpstr>
      <vt:lpstr>Finding the “same” thing across images</vt:lpstr>
      <vt:lpstr>PowerPoint Presentation</vt:lpstr>
      <vt:lpstr>Image Matching is a challenging problem</vt:lpstr>
      <vt:lpstr>Image matching</vt:lpstr>
      <vt:lpstr>Harder case</vt:lpstr>
      <vt:lpstr>Harder still?</vt:lpstr>
      <vt:lpstr>Answer below (look for tiny colored squares…)</vt:lpstr>
      <vt:lpstr>Motivation for using local features</vt:lpstr>
      <vt:lpstr>General Approach</vt:lpstr>
      <vt:lpstr>Interest Points: Common Requirements</vt:lpstr>
      <vt:lpstr>Interest Points: Common Requirements</vt:lpstr>
      <vt:lpstr>Invariance: Geometric Transformations</vt:lpstr>
      <vt:lpstr>Levels of Geometric Invariance</vt:lpstr>
      <vt:lpstr>Invariance: Photometric Transformations</vt:lpstr>
      <vt:lpstr>Requirements</vt:lpstr>
      <vt:lpstr>Many Existing Detectors Available</vt:lpstr>
      <vt:lpstr>PowerPoint Presentation</vt:lpstr>
      <vt:lpstr>PowerPoint Presentation</vt:lpstr>
      <vt:lpstr>PowerPoint Presentation</vt:lpstr>
      <vt:lpstr>Feature extraction: Corners</vt:lpstr>
      <vt:lpstr>Finding Corners</vt:lpstr>
      <vt:lpstr>Corners as distinctive interest points</vt:lpstr>
      <vt:lpstr>Corners versus edges</vt:lpstr>
      <vt:lpstr>Harris Detector Formulation</vt:lpstr>
      <vt:lpstr>Harris Detector: Mathematics</vt:lpstr>
      <vt:lpstr>Harris Detector Formulation</vt:lpstr>
      <vt:lpstr>Harris Detector Formulation</vt:lpstr>
      <vt:lpstr>Harris Detector Formulation</vt:lpstr>
      <vt:lpstr>Harris Detector Formulation</vt:lpstr>
      <vt:lpstr>Harris Detector Formulation</vt:lpstr>
      <vt:lpstr>Local features: detection</vt:lpstr>
      <vt:lpstr>Local features: detection</vt:lpstr>
      <vt:lpstr>Local features: detection</vt:lpstr>
      <vt:lpstr>Local features: detection</vt:lpstr>
      <vt:lpstr>Harris detector</vt:lpstr>
      <vt:lpstr>Interpreting the eigenvalues</vt:lpstr>
      <vt:lpstr>Corner response function</vt:lpstr>
      <vt:lpstr>The Harris corner detector</vt:lpstr>
      <vt:lpstr>The Harris corner detector</vt:lpstr>
      <vt:lpstr>Harris Detector: Steps</vt:lpstr>
      <vt:lpstr>Harris Detector: Steps</vt:lpstr>
      <vt:lpstr>Harris Detector: Steps</vt:lpstr>
      <vt:lpstr>Harris Detector: Steps</vt:lpstr>
      <vt:lpstr>Harris Detector: Steps</vt:lpstr>
      <vt:lpstr>Invariance and covariance</vt:lpstr>
      <vt:lpstr>Affine intensity change</vt:lpstr>
      <vt:lpstr>Image translation</vt:lpstr>
      <vt:lpstr>Image rotation</vt:lpstr>
      <vt:lpstr>Properties of the Harris corner detector</vt:lpstr>
      <vt:lpstr>Properties of the Harris corner detector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nazli</dc:creator>
  <cp:lastModifiedBy>Microsoft Office User</cp:lastModifiedBy>
  <cp:revision>223</cp:revision>
  <dcterms:created xsi:type="dcterms:W3CDTF">2011-03-20T14:07:19Z</dcterms:created>
  <dcterms:modified xsi:type="dcterms:W3CDTF">2022-03-10T06:33:43Z</dcterms:modified>
</cp:coreProperties>
</file>